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AB345-E5AB-47DE-86DB-F604A8ABE8C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B489-C86F-4A85-AF95-EC9C3327918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E42F24-109A-4264-AB7C-C76C822B5B70}" type="datetimeFigureOut">
              <a:rPr lang="tr-TR" smtClean="0"/>
              <a:pPr/>
              <a:t>05.06.2013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95EEA2-0D8E-46AF-BF6B-8AB9851BFD1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f/HanHors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an_Dynasty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Euthydemus_I" TargetMode="External"/><Relationship Id="rId4" Type="http://schemas.openxmlformats.org/officeDocument/2006/relationships/hyperlink" Target="http://en.wikipedia.org/wiki/Greco-Bactria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orth_Africa" TargetMode="External"/><Relationship Id="rId13" Type="http://schemas.openxmlformats.org/officeDocument/2006/relationships/hyperlink" Target="http://en.wikipedia.org/wiki/Turkmenistan" TargetMode="External"/><Relationship Id="rId3" Type="http://schemas.openxmlformats.org/officeDocument/2006/relationships/hyperlink" Target="http://en.wikipedia.org/wiki/East_Asia" TargetMode="External"/><Relationship Id="rId7" Type="http://schemas.openxmlformats.org/officeDocument/2006/relationships/hyperlink" Target="http://en.wikipedia.org/wiki/Europe" TargetMode="External"/><Relationship Id="rId12" Type="http://schemas.openxmlformats.org/officeDocument/2006/relationships/hyperlink" Target="http://en.wikipedia.org/wiki/Iran" TargetMode="External"/><Relationship Id="rId17" Type="http://schemas.openxmlformats.org/officeDocument/2006/relationships/hyperlink" Target="http://en.wikipedia.org/wiki/China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://en.wikipedia.org/wiki/Pakist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editerranean" TargetMode="External"/><Relationship Id="rId11" Type="http://schemas.openxmlformats.org/officeDocument/2006/relationships/hyperlink" Target="http://en.wikipedia.org/wiki/Turkey" TargetMode="External"/><Relationship Id="rId5" Type="http://schemas.openxmlformats.org/officeDocument/2006/relationships/hyperlink" Target="http://en.wikipedia.org/wiki/Western_Asia" TargetMode="External"/><Relationship Id="rId15" Type="http://schemas.openxmlformats.org/officeDocument/2006/relationships/hyperlink" Target="http://en.wikipedia.org/wiki/Kyrgyzstan" TargetMode="External"/><Relationship Id="rId10" Type="http://schemas.openxmlformats.org/officeDocument/2006/relationships/hyperlink" Target="http://en.wikipedia.org/wiki/Syria" TargetMode="External"/><Relationship Id="rId4" Type="http://schemas.openxmlformats.org/officeDocument/2006/relationships/hyperlink" Target="http://en.wikipedia.org/wiki/South_Asia" TargetMode="External"/><Relationship Id="rId9" Type="http://schemas.openxmlformats.org/officeDocument/2006/relationships/hyperlink" Target="http://en.wikipedia.org/wiki/East_Africa" TargetMode="External"/><Relationship Id="rId14" Type="http://schemas.openxmlformats.org/officeDocument/2006/relationships/hyperlink" Target="http://en.wikipedia.org/wiki/Uzbekista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abian_Peninsula" TargetMode="External"/><Relationship Id="rId13" Type="http://schemas.openxmlformats.org/officeDocument/2006/relationships/hyperlink" Target="http://en.wikipedia.org/wiki/India" TargetMode="External"/><Relationship Id="rId3" Type="http://schemas.openxmlformats.org/officeDocument/2006/relationships/hyperlink" Target="//upload.wikimedia.org/wikipedia/commons/7/74/Silk_route.jpg" TargetMode="External"/><Relationship Id="rId7" Type="http://schemas.openxmlformats.org/officeDocument/2006/relationships/hyperlink" Target="http://en.wikipedia.org/wiki/Somalia" TargetMode="External"/><Relationship Id="rId12" Type="http://schemas.openxmlformats.org/officeDocument/2006/relationships/hyperlink" Target="http://en.wikipedia.org/wiki/Pakista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gypt" TargetMode="External"/><Relationship Id="rId11" Type="http://schemas.openxmlformats.org/officeDocument/2006/relationships/hyperlink" Target="http://en.wikipedia.org/wiki/Sri_Lanka" TargetMode="External"/><Relationship Id="rId5" Type="http://schemas.openxmlformats.org/officeDocument/2006/relationships/hyperlink" Target="http://en.wikipedia.org/wiki/Europe" TargetMode="External"/><Relationship Id="rId15" Type="http://schemas.openxmlformats.org/officeDocument/2006/relationships/hyperlink" Target="http://en.wikipedia.org/wiki/Burma" TargetMode="External"/><Relationship Id="rId10" Type="http://schemas.openxmlformats.org/officeDocument/2006/relationships/hyperlink" Target="http://en.wikipedia.org/wiki/Afghanistan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en.wikipedia.org/wiki/Iran" TargetMode="External"/><Relationship Id="rId14" Type="http://schemas.openxmlformats.org/officeDocument/2006/relationships/hyperlink" Target="http://en.wikipedia.org/wiki/Banglade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l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Zhang_Qian" TargetMode="External"/><Relationship Id="rId4" Type="http://schemas.openxmlformats.org/officeDocument/2006/relationships/hyperlink" Target="http://en.wikipedia.org/wiki/Han_Dynast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ipek+yolu&amp;source=images&amp;cd=&amp;cad=rja&amp;docid=BoJxfuFbFx-AuM&amp;tbnid=iJVCU_r_Lu0f1M:&amp;ved=0CAUQjRw&amp;url=http://www.alemfrm.net/ipek-yolu-nedir-ipek-yolu-haritasi.html&amp;ei=vjOrUbvXNMPROdHigegF&amp;bvm=bv.47244034,d.ZWU&amp;psig=AFQjCNGheJgCIyzhNwLy9raJVWUtQM-C8g&amp;ust=13702607936040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ubonic_plague" TargetMode="External"/><Relationship Id="rId13" Type="http://schemas.openxmlformats.org/officeDocument/2006/relationships/hyperlink" Target="http://en.wikipedia.org/wiki/Persian_people" TargetMode="External"/><Relationship Id="rId3" Type="http://schemas.openxmlformats.org/officeDocument/2006/relationships/hyperlink" Target="http://en.wikipedia.org/wiki/China" TargetMode="External"/><Relationship Id="rId7" Type="http://schemas.openxmlformats.org/officeDocument/2006/relationships/hyperlink" Target="http://en.wikipedia.org/wiki/Arabia" TargetMode="External"/><Relationship Id="rId12" Type="http://schemas.openxmlformats.org/officeDocument/2006/relationships/hyperlink" Target="http://en.wikipedia.org/wiki/Arab_peop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urope" TargetMode="External"/><Relationship Id="rId11" Type="http://schemas.openxmlformats.org/officeDocument/2006/relationships/hyperlink" Target="http://en.wikipedia.org/wiki/Sogdiana" TargetMode="External"/><Relationship Id="rId5" Type="http://schemas.openxmlformats.org/officeDocument/2006/relationships/hyperlink" Target="http://en.wikipedia.org/wiki/Persia" TargetMode="External"/><Relationship Id="rId10" Type="http://schemas.openxmlformats.org/officeDocument/2006/relationships/hyperlink" Target="http://en.wikipedia.org/wiki/Bactria" TargetMode="External"/><Relationship Id="rId4" Type="http://schemas.openxmlformats.org/officeDocument/2006/relationships/hyperlink" Target="http://en.wikipedia.org/wiki/Indian_subcontinent" TargetMode="External"/><Relationship Id="rId9" Type="http://schemas.openxmlformats.org/officeDocument/2006/relationships/hyperlink" Target="http://en.wikipedia.org/wiki/Black_Deat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ernuschi_Museum_20060812_15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6/ForeignerWithWineskin-Earthenware-TangDynasty-ROM-May8-08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Western_Han_Dynasty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38200" y="1268760"/>
            <a:ext cx="8305800" cy="1143000"/>
          </a:xfrm>
        </p:spPr>
        <p:txBody>
          <a:bodyPr/>
          <a:lstStyle/>
          <a:p>
            <a:r>
              <a:rPr lang="tr-TR" dirty="0" err="1" smtClean="0"/>
              <a:t>dsfadfasdfasdf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19812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8130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83768" y="141277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i="1" dirty="0" smtClean="0">
                <a:solidFill>
                  <a:schemeClr val="bg1"/>
                </a:solidFill>
              </a:rPr>
              <a:t>SILK ROAD</a:t>
            </a:r>
            <a:endParaRPr lang="tr-TR" sz="9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File:HanHor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4314825" cy="400050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868144" y="213285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pottery horse head and neck (broken from the body) of the Late </a:t>
            </a:r>
            <a:r>
              <a:rPr lang="en-US" sz="2800" dirty="0" smtClean="0">
                <a:solidFill>
                  <a:schemeClr val="bg1"/>
                </a:solidFill>
                <a:hlinkClick r:id="rId5" action="ppaction://hlinkfile" tooltip="Han Dynasty"/>
              </a:rPr>
              <a:t>Han Dynasty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upload.wikimedia.org/wikipedia/commons/a/aa/Euthydem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80728"/>
            <a:ext cx="4194161" cy="2088232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691680" y="386104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Coin depicting the </a:t>
            </a:r>
            <a:r>
              <a:rPr lang="en-US" sz="2800" dirty="0" smtClean="0">
                <a:solidFill>
                  <a:schemeClr val="bg1"/>
                </a:solidFill>
                <a:hlinkClick r:id="rId4" action="ppaction://hlinkfile" tooltip="Greco-Bactrian"/>
              </a:rPr>
              <a:t>Greco-Bactrian</a:t>
            </a:r>
            <a:r>
              <a:rPr lang="en-US" sz="2800" dirty="0" smtClean="0">
                <a:solidFill>
                  <a:schemeClr val="bg1"/>
                </a:solidFill>
              </a:rPr>
              <a:t> king </a:t>
            </a:r>
            <a:r>
              <a:rPr lang="en-US" sz="2800" dirty="0" err="1" smtClean="0">
                <a:solidFill>
                  <a:schemeClr val="bg1"/>
                </a:solidFill>
                <a:hlinkClick r:id="rId5" action="ppaction://hlinkfile" tooltip="Euthydemus I"/>
              </a:rPr>
              <a:t>Euthydemus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02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971600" y="148478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The Silk Road or Silk Route is a historical network of interlinking trade routes across the Afro-Eurasian landmass that connected </a:t>
            </a:r>
            <a:r>
              <a:rPr lang="en-US" sz="2400" b="1" i="1" dirty="0" smtClean="0">
                <a:solidFill>
                  <a:schemeClr val="bg1"/>
                </a:solidFill>
                <a:hlinkClick r:id="rId3" tooltip="East Asia"/>
              </a:rPr>
              <a:t>East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4" tooltip="South Asia"/>
              </a:rPr>
              <a:t>South</a:t>
            </a:r>
            <a:r>
              <a:rPr lang="en-US" sz="2400" b="1" i="1" dirty="0" smtClean="0">
                <a:solidFill>
                  <a:schemeClr val="bg1"/>
                </a:solidFill>
              </a:rPr>
              <a:t>, and </a:t>
            </a:r>
            <a:r>
              <a:rPr lang="en-US" sz="2400" b="1" i="1" dirty="0" smtClean="0">
                <a:solidFill>
                  <a:schemeClr val="bg1"/>
                </a:solidFill>
                <a:hlinkClick r:id="rId5" tooltip="Western Asia"/>
              </a:rPr>
              <a:t>Western Asia</a:t>
            </a:r>
            <a:r>
              <a:rPr lang="en-US" sz="2400" b="1" i="1" dirty="0" smtClean="0">
                <a:solidFill>
                  <a:schemeClr val="bg1"/>
                </a:solidFill>
              </a:rPr>
              <a:t> with the </a:t>
            </a:r>
            <a:r>
              <a:rPr lang="en-US" sz="2400" b="1" i="1" dirty="0" smtClean="0">
                <a:solidFill>
                  <a:schemeClr val="bg1"/>
                </a:solidFill>
                <a:hlinkClick r:id="rId6" tooltip="Mediterranean"/>
              </a:rPr>
              <a:t>Mediterranean</a:t>
            </a:r>
            <a:r>
              <a:rPr lang="en-US" sz="2400" b="1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  <a:hlinkClick r:id="rId7" tooltip="Europe"/>
              </a:rPr>
              <a:t>European</a:t>
            </a:r>
            <a:r>
              <a:rPr lang="en-US" sz="2400" b="1" i="1" dirty="0" smtClean="0">
                <a:solidFill>
                  <a:schemeClr val="bg1"/>
                </a:solidFill>
              </a:rPr>
              <a:t> world, as well as parts of </a:t>
            </a:r>
            <a:r>
              <a:rPr lang="en-US" sz="2400" b="1" i="1" dirty="0" smtClean="0">
                <a:solidFill>
                  <a:schemeClr val="bg1"/>
                </a:solidFill>
                <a:hlinkClick r:id="rId8" tooltip="North Africa"/>
              </a:rPr>
              <a:t>North</a:t>
            </a:r>
            <a:r>
              <a:rPr lang="en-US" sz="2400" b="1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  <a:hlinkClick r:id="rId9" tooltip="East Africa"/>
              </a:rPr>
              <a:t>East Africa</a:t>
            </a:r>
            <a:r>
              <a:rPr lang="en-US" sz="2400" b="1" i="1" dirty="0" smtClean="0">
                <a:solidFill>
                  <a:schemeClr val="bg1"/>
                </a:solidFill>
              </a:rPr>
              <a:t>. The Silk Road includes routes through </a:t>
            </a:r>
            <a:r>
              <a:rPr lang="en-US" sz="2400" b="1" i="1" dirty="0" smtClean="0">
                <a:solidFill>
                  <a:schemeClr val="bg1"/>
                </a:solidFill>
                <a:hlinkClick r:id="rId10" tooltip="Syria"/>
              </a:rPr>
              <a:t>Syria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1" tooltip="Turkey"/>
              </a:rPr>
              <a:t>Turkey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2" tooltip="Iran"/>
              </a:rPr>
              <a:t>Iran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3" tooltip="Turkmenistan"/>
              </a:rPr>
              <a:t>Turkmenistan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4" tooltip="Uzbekistan"/>
              </a:rPr>
              <a:t>Uzbekistan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5" tooltip="Kyrgyzstan"/>
              </a:rPr>
              <a:t>Kyrgyzstan</a:t>
            </a:r>
            <a:r>
              <a:rPr lang="en-US" sz="2400" b="1" i="1" dirty="0" smtClean="0">
                <a:solidFill>
                  <a:schemeClr val="bg1"/>
                </a:solidFill>
              </a:rPr>
              <a:t>, </a:t>
            </a:r>
            <a:r>
              <a:rPr lang="en-US" sz="2400" b="1" i="1" dirty="0" smtClean="0">
                <a:solidFill>
                  <a:schemeClr val="bg1"/>
                </a:solidFill>
                <a:hlinkClick r:id="rId16" tooltip="Pakistan"/>
              </a:rPr>
              <a:t>Pakistan</a:t>
            </a:r>
            <a:r>
              <a:rPr lang="en-US" sz="2400" b="1" i="1" dirty="0" smtClean="0">
                <a:solidFill>
                  <a:schemeClr val="bg1"/>
                </a:solidFill>
              </a:rPr>
              <a:t> and </a:t>
            </a:r>
            <a:r>
              <a:rPr lang="en-US" sz="2400" b="1" i="1" dirty="0" smtClean="0">
                <a:solidFill>
                  <a:schemeClr val="bg1"/>
                </a:solidFill>
                <a:hlinkClick r:id="rId17" tooltip="China"/>
              </a:rPr>
              <a:t>China</a:t>
            </a:r>
            <a:r>
              <a:rPr lang="tr-TR" sz="2400" b="1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6322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4" name="Picture 4" descr="File:Silk rou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7620000" cy="496252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971600" y="522920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dirty="0" smtClean="0">
                <a:solidFill>
                  <a:schemeClr val="bg1"/>
                </a:solidFill>
              </a:rPr>
              <a:t>Silk </a:t>
            </a:r>
            <a:r>
              <a:rPr lang="tr-TR" b="1" i="1" dirty="0" err="1" smtClean="0">
                <a:solidFill>
                  <a:schemeClr val="bg1"/>
                </a:solidFill>
              </a:rPr>
              <a:t>Road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extending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from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hlinkClick r:id="rId5" tooltip="Europe"/>
              </a:rPr>
              <a:t>Europe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through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hlinkClick r:id="rId6" tooltip="Egypt"/>
              </a:rPr>
              <a:t>Egypt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  <a:hlinkClick r:id="rId7" tooltip="Somalia"/>
              </a:rPr>
              <a:t>Somalia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</a:rPr>
              <a:t>the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hlinkClick r:id="rId8" tooltip="Arabian Peninsula"/>
              </a:rPr>
              <a:t>Arabian</a:t>
            </a:r>
            <a:r>
              <a:rPr lang="tr-TR" b="1" i="1" dirty="0" smtClean="0">
                <a:solidFill>
                  <a:schemeClr val="bg1"/>
                </a:solidFill>
                <a:hlinkClick r:id="rId8" tooltip="Arabian Peninsula"/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hlinkClick r:id="rId8" tooltip="Arabian Peninsula"/>
              </a:rPr>
              <a:t>Peninsula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smtClean="0">
                <a:solidFill>
                  <a:schemeClr val="bg1"/>
                </a:solidFill>
                <a:hlinkClick r:id="rId9" tooltip="Iran"/>
              </a:rPr>
              <a:t>Iran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  <a:hlinkClick r:id="rId10" tooltip="Afghanistan"/>
              </a:rPr>
              <a:t>Afghanistan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</a:rPr>
              <a:t>Central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Asia</a:t>
            </a:r>
            <a:r>
              <a:rPr lang="tr-TR" b="1" i="1" dirty="0" smtClean="0">
                <a:solidFill>
                  <a:schemeClr val="bg1"/>
                </a:solidFill>
              </a:rPr>
              <a:t>,</a:t>
            </a:r>
            <a:r>
              <a:rPr lang="tr-TR" b="1" i="1" dirty="0" smtClean="0">
                <a:solidFill>
                  <a:schemeClr val="bg1"/>
                </a:solidFill>
                <a:hlinkClick r:id="rId11" tooltip="Sri Lanka"/>
              </a:rPr>
              <a:t>Sri Lanka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smtClean="0">
                <a:solidFill>
                  <a:schemeClr val="bg1"/>
                </a:solidFill>
                <a:hlinkClick r:id="rId12" tooltip="Pakistan"/>
              </a:rPr>
              <a:t>Pakistan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  <a:hlinkClick r:id="rId13" tooltip="India"/>
              </a:rPr>
              <a:t>India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  <a:hlinkClick r:id="rId14" tooltip="Bangladesh"/>
              </a:rPr>
              <a:t>Bangladesh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smtClean="0">
                <a:solidFill>
                  <a:schemeClr val="bg1"/>
                </a:solidFill>
                <a:hlinkClick r:id="rId15" tooltip="Burma"/>
              </a:rPr>
              <a:t>Burma</a:t>
            </a:r>
            <a:r>
              <a:rPr lang="tr-TR" b="1" i="1" dirty="0" smtClean="0">
                <a:solidFill>
                  <a:schemeClr val="bg1"/>
                </a:solidFill>
              </a:rPr>
              <a:t>, Java-</a:t>
            </a:r>
            <a:r>
              <a:rPr lang="tr-TR" b="1" i="1" dirty="0" err="1" smtClean="0">
                <a:solidFill>
                  <a:schemeClr val="bg1"/>
                </a:solidFill>
              </a:rPr>
              <a:t>Indonesia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</a:rPr>
              <a:t>and</a:t>
            </a:r>
            <a:r>
              <a:rPr lang="tr-TR" b="1" i="1" dirty="0" smtClean="0">
                <a:solidFill>
                  <a:schemeClr val="bg1"/>
                </a:solidFill>
              </a:rPr>
              <a:t> Vietnam </a:t>
            </a:r>
            <a:r>
              <a:rPr lang="tr-TR" b="1" i="1" dirty="0" err="1" smtClean="0">
                <a:solidFill>
                  <a:schemeClr val="bg1"/>
                </a:solidFill>
              </a:rPr>
              <a:t>until</a:t>
            </a:r>
            <a:r>
              <a:rPr lang="tr-TR" b="1" i="1" dirty="0" smtClean="0">
                <a:solidFill>
                  <a:schemeClr val="bg1"/>
                </a:solidFill>
              </a:rPr>
              <a:t> it </a:t>
            </a:r>
            <a:r>
              <a:rPr lang="tr-TR" b="1" i="1" dirty="0" err="1" smtClean="0">
                <a:solidFill>
                  <a:schemeClr val="bg1"/>
                </a:solidFill>
              </a:rPr>
              <a:t>reaches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China</a:t>
            </a:r>
            <a:r>
              <a:rPr lang="tr-TR" b="1" i="1" dirty="0" smtClean="0">
                <a:solidFill>
                  <a:schemeClr val="bg1"/>
                </a:solidFill>
              </a:rPr>
              <a:t>. </a:t>
            </a:r>
            <a:r>
              <a:rPr lang="tr-TR" b="1" i="1" dirty="0" err="1" smtClean="0">
                <a:solidFill>
                  <a:schemeClr val="bg1"/>
                </a:solidFill>
              </a:rPr>
              <a:t>The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land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routes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are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red</a:t>
            </a:r>
            <a:r>
              <a:rPr lang="tr-TR" b="1" i="1" dirty="0" smtClean="0">
                <a:solidFill>
                  <a:schemeClr val="bg1"/>
                </a:solidFill>
              </a:rPr>
              <a:t>, </a:t>
            </a:r>
            <a:r>
              <a:rPr lang="tr-TR" b="1" i="1" dirty="0" err="1" smtClean="0">
                <a:solidFill>
                  <a:schemeClr val="bg1"/>
                </a:solidFill>
              </a:rPr>
              <a:t>and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the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water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routes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are</a:t>
            </a:r>
            <a:r>
              <a:rPr lang="tr-TR" b="1" i="1" dirty="0" smtClean="0">
                <a:solidFill>
                  <a:schemeClr val="bg1"/>
                </a:solidFill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</a:rPr>
              <a:t>blue</a:t>
            </a:r>
            <a:r>
              <a:rPr lang="tr-TR" b="1" i="1" dirty="0" smtClean="0">
                <a:solidFill>
                  <a:schemeClr val="bg1"/>
                </a:solidFill>
              </a:rPr>
              <a:t>.</a:t>
            </a:r>
            <a:endParaRPr lang="tr-T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5298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39552" y="141277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Extending 4,000 miles (6,437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kilometres</a:t>
            </a:r>
            <a:r>
              <a:rPr lang="en-US" sz="2400" b="1" i="1" dirty="0" smtClean="0">
                <a:solidFill>
                  <a:schemeClr val="bg1"/>
                </a:solidFill>
              </a:rPr>
              <a:t>), the Silk Road gets its name from the lucrative Chinese </a:t>
            </a:r>
            <a:r>
              <a:rPr lang="en-US" sz="2400" b="1" i="1" dirty="0" smtClean="0">
                <a:solidFill>
                  <a:schemeClr val="bg1"/>
                </a:solidFill>
                <a:hlinkClick r:id="rId3" tooltip="Silk"/>
              </a:rPr>
              <a:t>silk</a:t>
            </a:r>
            <a:r>
              <a:rPr lang="en-US" sz="2400" b="1" i="1" dirty="0" smtClean="0">
                <a:solidFill>
                  <a:schemeClr val="bg1"/>
                </a:solidFill>
              </a:rPr>
              <a:t> trade which was carried out along its length, and began during the </a:t>
            </a:r>
            <a:r>
              <a:rPr lang="en-US" sz="2400" b="1" i="1" dirty="0" smtClean="0">
                <a:solidFill>
                  <a:schemeClr val="bg1"/>
                </a:solidFill>
                <a:hlinkClick r:id="rId4" tooltip="Han Dynasty"/>
              </a:rPr>
              <a:t>Han Dynasty</a:t>
            </a:r>
            <a:r>
              <a:rPr lang="en-US" sz="2400" b="1" i="1" dirty="0" smtClean="0">
                <a:solidFill>
                  <a:schemeClr val="bg1"/>
                </a:solidFill>
              </a:rPr>
              <a:t> (206 BC – 220 AD). The central Asian sections of the trade routes were expanded around </a:t>
            </a:r>
            <a:r>
              <a:rPr lang="tr-TR" sz="2400" b="1" i="1" dirty="0" smtClean="0">
                <a:solidFill>
                  <a:schemeClr val="bg1"/>
                </a:solidFill>
              </a:rPr>
              <a:t>114</a:t>
            </a:r>
            <a:r>
              <a:rPr lang="en-US" sz="2400" b="1" i="1" dirty="0" smtClean="0">
                <a:solidFill>
                  <a:schemeClr val="bg1"/>
                </a:solidFill>
              </a:rPr>
              <a:t> BC by the Han dynasty, largely through the missions and explorations of </a:t>
            </a:r>
            <a:r>
              <a:rPr lang="en-US" sz="2400" b="1" i="1" dirty="0" smtClean="0">
                <a:solidFill>
                  <a:schemeClr val="bg1"/>
                </a:solidFill>
                <a:hlinkClick r:id="rId5" tooltip="Zhang Qian"/>
              </a:rPr>
              <a:t>Zhang </a:t>
            </a:r>
            <a:r>
              <a:rPr lang="en-US" sz="2400" b="1" i="1" dirty="0" err="1" smtClean="0">
                <a:solidFill>
                  <a:schemeClr val="bg1"/>
                </a:solidFill>
                <a:hlinkClick r:id="rId5" tooltip="Zhang Qian"/>
              </a:rPr>
              <a:t>Qian</a:t>
            </a:r>
            <a:r>
              <a:rPr lang="en-US" sz="2400" b="1" i="1" dirty="0" smtClean="0">
                <a:solidFill>
                  <a:schemeClr val="bg1"/>
                </a:solidFill>
              </a:rPr>
              <a:t>,</a:t>
            </a:r>
            <a:r>
              <a:rPr lang="en-US" sz="2400" b="1" i="1" baseline="30000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but earlier trade routes across the continents already existed.</a:t>
            </a:r>
            <a:endParaRPr lang="tr-TR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427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55576" y="908720"/>
            <a:ext cx="77048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Opening of the Silk Road 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"Silk Road" originated during the 1st century BC, following efforts by the </a:t>
            </a:r>
            <a:r>
              <a:rPr lang="en-US" sz="2400" dirty="0" err="1" smtClean="0">
                <a:solidFill>
                  <a:schemeClr val="bg1"/>
                </a:solidFill>
              </a:rPr>
              <a:t>Yuezhi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Xiongnu</a:t>
            </a:r>
            <a:r>
              <a:rPr lang="en-US" sz="2400" dirty="0" smtClean="0">
                <a:solidFill>
                  <a:schemeClr val="bg1"/>
                </a:solidFill>
              </a:rPr>
              <a:t> in the </a:t>
            </a:r>
            <a:r>
              <a:rPr lang="en-US" sz="2400" dirty="0" err="1" smtClean="0">
                <a:solidFill>
                  <a:schemeClr val="bg1"/>
                </a:solidFill>
              </a:rPr>
              <a:t>Tarim</a:t>
            </a:r>
            <a:r>
              <a:rPr lang="en-US" sz="2400" dirty="0" smtClean="0">
                <a:solidFill>
                  <a:schemeClr val="bg1"/>
                </a:solidFill>
              </a:rPr>
              <a:t> Basin to consolidate a road to the Western world and India, both through direct settlements in the area of the </a:t>
            </a:r>
            <a:r>
              <a:rPr lang="en-US" sz="2400" dirty="0" err="1" smtClean="0">
                <a:solidFill>
                  <a:schemeClr val="bg1"/>
                </a:solidFill>
              </a:rPr>
              <a:t>Tarim</a:t>
            </a:r>
            <a:r>
              <a:rPr lang="en-US" sz="2400" dirty="0" smtClean="0">
                <a:solidFill>
                  <a:schemeClr val="bg1"/>
                </a:solidFill>
              </a:rPr>
              <a:t> Basin and diplomatic relations with the countries of the </a:t>
            </a:r>
            <a:r>
              <a:rPr lang="en-US" sz="2400" dirty="0" err="1" smtClean="0">
                <a:solidFill>
                  <a:schemeClr val="bg1"/>
                </a:solidFill>
              </a:rPr>
              <a:t>Dayuan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Parthians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Bactrians</a:t>
            </a:r>
            <a:r>
              <a:rPr lang="en-US" sz="2400" dirty="0" smtClean="0">
                <a:solidFill>
                  <a:schemeClr val="bg1"/>
                </a:solidFill>
              </a:rPr>
              <a:t> further west. The Silk Roads were a "complex network of trade routes" that gave people the chance to exchange goods and culture.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0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www.alemfrm.net/wp-content/uploads/2009/06/ipek_yolu_haritasi_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828092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2226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99592" y="908720"/>
            <a:ext cx="77048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Trade on the Silk Road was a significant factor in the development of the civilizations of </a:t>
            </a:r>
            <a:r>
              <a:rPr lang="en-US" sz="2400" dirty="0" smtClean="0">
                <a:solidFill>
                  <a:schemeClr val="bg1"/>
                </a:solidFill>
                <a:hlinkClick r:id="rId3" action="ppaction://hlinkfile" tooltip="China"/>
              </a:rPr>
              <a:t>China</a:t>
            </a:r>
            <a:r>
              <a:rPr lang="en-US" sz="2400" dirty="0" smtClean="0">
                <a:solidFill>
                  <a:schemeClr val="bg1"/>
                </a:solidFill>
              </a:rPr>
              <a:t>, the </a:t>
            </a:r>
            <a:r>
              <a:rPr lang="en-US" sz="2400" dirty="0" smtClean="0">
                <a:solidFill>
                  <a:schemeClr val="bg1"/>
                </a:solidFill>
                <a:hlinkClick r:id="rId4" action="ppaction://hlinkfile" tooltip="Indian subcontinent"/>
              </a:rPr>
              <a:t>Indian subcontinent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hlinkClick r:id="rId5" action="ppaction://hlinkfile" tooltip="Persia"/>
              </a:rPr>
              <a:t>Persia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hlinkClick r:id="rId6" action="ppaction://hlinkfile" tooltip="Europe"/>
              </a:rPr>
              <a:t>Europe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chemeClr val="bg1"/>
                </a:solidFill>
                <a:hlinkClick r:id="rId7" action="ppaction://hlinkfile" tooltip="Arabia"/>
              </a:rPr>
              <a:t>Arabia</a:t>
            </a:r>
            <a:r>
              <a:rPr lang="en-US" sz="2400" dirty="0" smtClean="0">
                <a:solidFill>
                  <a:schemeClr val="bg1"/>
                </a:solidFill>
              </a:rPr>
              <a:t>. Though silk was certainly the major trade item from China, many other goods were traded, and various technologies, religions and philosophies, as well as the </a:t>
            </a:r>
            <a:r>
              <a:rPr lang="en-US" sz="2400" dirty="0" smtClean="0">
                <a:solidFill>
                  <a:schemeClr val="bg1"/>
                </a:solidFill>
                <a:hlinkClick r:id="rId8" action="ppaction://hlinkfile" tooltip="Bubonic plague"/>
              </a:rPr>
              <a:t>bubonic plague</a:t>
            </a:r>
            <a:r>
              <a:rPr lang="en-US" sz="2400" dirty="0" smtClean="0">
                <a:solidFill>
                  <a:schemeClr val="bg1"/>
                </a:solidFill>
              </a:rPr>
              <a:t> (the "</a:t>
            </a:r>
            <a:r>
              <a:rPr lang="en-US" sz="2400" dirty="0" smtClean="0">
                <a:solidFill>
                  <a:schemeClr val="bg1"/>
                </a:solidFill>
                <a:hlinkClick r:id="rId9" action="ppaction://hlinkfile" tooltip="Black Death"/>
              </a:rPr>
              <a:t>Black Death</a:t>
            </a:r>
            <a:r>
              <a:rPr lang="en-US" sz="2400" dirty="0" smtClean="0">
                <a:solidFill>
                  <a:schemeClr val="bg1"/>
                </a:solidFill>
              </a:rPr>
              <a:t>"), also traveled along the Silk Routes.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The main traders during Antiquity were the Indian and </a:t>
            </a:r>
            <a:r>
              <a:rPr lang="en-US" sz="2400" dirty="0" smtClean="0">
                <a:solidFill>
                  <a:schemeClr val="bg1"/>
                </a:solidFill>
                <a:hlinkClick r:id="rId10" action="ppaction://hlinkfile" tooltip="Bactria"/>
              </a:rPr>
              <a:t>Bactrian</a:t>
            </a:r>
            <a:r>
              <a:rPr lang="en-US" sz="2400" dirty="0" smtClean="0">
                <a:solidFill>
                  <a:schemeClr val="bg1"/>
                </a:solidFill>
              </a:rPr>
              <a:t> traders, then from the 5th to the 8th century the </a:t>
            </a:r>
            <a:r>
              <a:rPr lang="en-US" sz="2400" dirty="0" err="1" smtClean="0">
                <a:solidFill>
                  <a:schemeClr val="bg1"/>
                </a:solidFill>
                <a:hlinkClick r:id="rId11" action="ppaction://hlinkfile" tooltip="Sogdiana"/>
              </a:rPr>
              <a:t>Sogdian</a:t>
            </a:r>
            <a:r>
              <a:rPr lang="en-US" sz="2400" dirty="0" smtClean="0">
                <a:solidFill>
                  <a:schemeClr val="bg1"/>
                </a:solidFill>
              </a:rPr>
              <a:t> traders, then afterward the </a:t>
            </a:r>
            <a:r>
              <a:rPr lang="en-US" sz="2400" dirty="0" smtClean="0">
                <a:solidFill>
                  <a:schemeClr val="bg1"/>
                </a:solidFill>
                <a:hlinkClick r:id="rId12" action="ppaction://hlinkfile" tooltip="Arab people"/>
              </a:rPr>
              <a:t>Arab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smtClean="0">
                <a:solidFill>
                  <a:schemeClr val="bg1"/>
                </a:solidFill>
                <a:hlinkClick r:id="rId13" action="ppaction://hlinkfile" tooltip="Persian people"/>
              </a:rPr>
              <a:t>Persian</a:t>
            </a:r>
            <a:r>
              <a:rPr lang="en-US" sz="2400" dirty="0" smtClean="0">
                <a:solidFill>
                  <a:schemeClr val="bg1"/>
                </a:solidFill>
              </a:rPr>
              <a:t> traders.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916685" y="476672"/>
            <a:ext cx="718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HISTORICAL GOODS</a:t>
            </a:r>
          </a:p>
        </p:txBody>
      </p:sp>
      <p:pic>
        <p:nvPicPr>
          <p:cNvPr id="7" name="6 Resim" descr="http://upload.wikimedia.org/wikipedia/commons/thumb/a/a9/Cernuschi_Museum_20060812_150.jpg/220px-Cernuschi_Museum_20060812_15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img1.liveinternet.ru/images/attach/c/5/85/685/85685359_p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File:ForeignerWithWineskin-Earthenware-TangDynasty-ROM-May8-08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2656"/>
            <a:ext cx="3888432" cy="613962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796136" y="2492896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Chinese </a:t>
            </a:r>
            <a:r>
              <a:rPr lang="en-US" sz="2400" dirty="0" smtClean="0">
                <a:solidFill>
                  <a:schemeClr val="bg1"/>
                </a:solidFill>
                <a:hlinkClick r:id="rId5" action="ppaction://hlinkfile" tooltip="Western Han Dynasty"/>
              </a:rPr>
              <a:t>Western Han Dynasty</a:t>
            </a:r>
            <a:endParaRPr lang="tr-TR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bronze rhinoceros with gold and silver inlay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</TotalTime>
  <Words>432</Words>
  <Application>Microsoft Office PowerPoint</Application>
  <PresentationFormat>Ekran Gösterisi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Kağıt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</dc:creator>
  <cp:lastModifiedBy>x</cp:lastModifiedBy>
  <cp:revision>8</cp:revision>
  <dcterms:created xsi:type="dcterms:W3CDTF">2013-06-01T09:25:17Z</dcterms:created>
  <dcterms:modified xsi:type="dcterms:W3CDTF">2013-06-05T07:35:18Z</dcterms:modified>
</cp:coreProperties>
</file>