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7" r:id="rId3"/>
    <p:sldId id="258" r:id="rId4"/>
    <p:sldId id="259" r:id="rId5"/>
    <p:sldId id="260" r:id="rId6"/>
    <p:sldId id="261" r:id="rId7"/>
    <p:sldId id="262" r:id="rId8"/>
    <p:sldId id="263" r:id="rId9"/>
    <p:sldId id="264" r:id="rId10"/>
    <p:sldId id="265" r:id="rId11"/>
    <p:sldId id="271" r:id="rId12"/>
    <p:sldId id="266" r:id="rId13"/>
    <p:sldId id="272" r:id="rId14"/>
    <p:sldId id="267" r:id="rId15"/>
    <p:sldId id="273" r:id="rId16"/>
    <p:sldId id="268" r:id="rId17"/>
    <p:sldId id="274" r:id="rId18"/>
    <p:sldId id="269" r:id="rId19"/>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tr-TR" smtClean="0"/>
              <a:t>Asıl başlık stili için tıklatın</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15" name="Date Placeholder 14"/>
          <p:cNvSpPr>
            <a:spLocks noGrp="1"/>
          </p:cNvSpPr>
          <p:nvPr>
            <p:ph type="dt" sz="half" idx="10"/>
          </p:nvPr>
        </p:nvSpPr>
        <p:spPr/>
        <p:txBody>
          <a:bodyPr/>
          <a:lstStyle/>
          <a:p>
            <a:fld id="{6BE24D56-68F7-4D7C-88C3-70D21B0EC986}" type="datetimeFigureOut">
              <a:rPr lang="tr-TR" smtClean="0"/>
              <a:t>03.06.2013</a:t>
            </a:fld>
            <a:endParaRPr lang="tr-TR"/>
          </a:p>
        </p:txBody>
      </p:sp>
      <p:sp>
        <p:nvSpPr>
          <p:cNvPr id="16" name="Slide Number Placeholder 15"/>
          <p:cNvSpPr>
            <a:spLocks noGrp="1"/>
          </p:cNvSpPr>
          <p:nvPr>
            <p:ph type="sldNum" sz="quarter" idx="11"/>
          </p:nvPr>
        </p:nvSpPr>
        <p:spPr/>
        <p:txBody>
          <a:bodyPr/>
          <a:lstStyle/>
          <a:p>
            <a:fld id="{46F81115-AABB-4816-AC1D-7E58F52E1EEA}" type="slidenum">
              <a:rPr lang="tr-TR" smtClean="0"/>
              <a:t>‹#›</a:t>
            </a:fld>
            <a:endParaRPr lang="tr-TR"/>
          </a:p>
        </p:txBody>
      </p:sp>
      <p:sp>
        <p:nvSpPr>
          <p:cNvPr id="17" name="Footer Placeholder 16"/>
          <p:cNvSpPr>
            <a:spLocks noGrp="1"/>
          </p:cNvSpPr>
          <p:nvPr>
            <p:ph type="ftr" sz="quarter" idx="12"/>
          </p:nvPr>
        </p:nvSpPr>
        <p:spPr/>
        <p:txBody>
          <a:bodyPr/>
          <a:lstStyle/>
          <a:p>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6BE24D56-68F7-4D7C-88C3-70D21B0EC986}" type="datetimeFigureOut">
              <a:rPr lang="tr-TR" smtClean="0"/>
              <a:t>03.06.2013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6F81115-AABB-4816-AC1D-7E58F52E1EEA}"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6BE24D56-68F7-4D7C-88C3-70D21B0EC986}" type="datetimeFigureOut">
              <a:rPr lang="tr-TR" smtClean="0"/>
              <a:t>03.06.2013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6F81115-AABB-4816-AC1D-7E58F52E1EEA}" type="slidenum">
              <a:rPr lang="tr-TR" smtClean="0"/>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13" name="Title 12"/>
          <p:cNvSpPr>
            <a:spLocks noGrp="1"/>
          </p:cNvSpPr>
          <p:nvPr>
            <p:ph type="title"/>
          </p:nvPr>
        </p:nvSpPr>
        <p:spPr/>
        <p:txBody>
          <a:bodyPr/>
          <a:lstStyle/>
          <a:p>
            <a:r>
              <a:rPr lang="tr-TR" smtClean="0"/>
              <a:t>Asıl başlık stili için tıklatın</a:t>
            </a:r>
            <a:endParaRPr lang="en-US"/>
          </a:p>
        </p:txBody>
      </p:sp>
      <p:sp>
        <p:nvSpPr>
          <p:cNvPr id="14" name="Date Placeholder 13"/>
          <p:cNvSpPr>
            <a:spLocks noGrp="1"/>
          </p:cNvSpPr>
          <p:nvPr>
            <p:ph type="dt" sz="half" idx="10"/>
          </p:nvPr>
        </p:nvSpPr>
        <p:spPr/>
        <p:txBody>
          <a:bodyPr/>
          <a:lstStyle/>
          <a:p>
            <a:fld id="{6BE24D56-68F7-4D7C-88C3-70D21B0EC986}" type="datetimeFigureOut">
              <a:rPr lang="tr-TR" smtClean="0"/>
              <a:t>03.06.2013</a:t>
            </a:fld>
            <a:endParaRPr lang="tr-TR"/>
          </a:p>
        </p:txBody>
      </p:sp>
      <p:sp>
        <p:nvSpPr>
          <p:cNvPr id="15" name="Slide Number Placeholder 14"/>
          <p:cNvSpPr>
            <a:spLocks noGrp="1"/>
          </p:cNvSpPr>
          <p:nvPr>
            <p:ph type="sldNum" sz="quarter" idx="11"/>
          </p:nvPr>
        </p:nvSpPr>
        <p:spPr/>
        <p:txBody>
          <a:bodyPr/>
          <a:lstStyle/>
          <a:p>
            <a:fld id="{46F81115-AABB-4816-AC1D-7E58F52E1EEA}" type="slidenum">
              <a:rPr lang="tr-TR" smtClean="0"/>
              <a:t>‹#›</a:t>
            </a:fld>
            <a:endParaRPr lang="tr-TR"/>
          </a:p>
        </p:txBody>
      </p:sp>
      <p:sp>
        <p:nvSpPr>
          <p:cNvPr id="16" name="Footer Placeholder 15"/>
          <p:cNvSpPr>
            <a:spLocks noGrp="1"/>
          </p:cNvSpPr>
          <p:nvPr>
            <p:ph type="ftr" sz="quarter" idx="12"/>
          </p:nvPr>
        </p:nvSpPr>
        <p:spPr/>
        <p:txBody>
          <a:bodyPr/>
          <a:lstStyle/>
          <a:p>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12" name="Date Placeholder 11"/>
          <p:cNvSpPr>
            <a:spLocks noGrp="1"/>
          </p:cNvSpPr>
          <p:nvPr>
            <p:ph type="dt" sz="half" idx="10"/>
          </p:nvPr>
        </p:nvSpPr>
        <p:spPr/>
        <p:txBody>
          <a:bodyPr/>
          <a:lstStyle/>
          <a:p>
            <a:fld id="{6BE24D56-68F7-4D7C-88C3-70D21B0EC986}" type="datetimeFigureOut">
              <a:rPr lang="tr-TR" smtClean="0"/>
              <a:t>03.06.2013</a:t>
            </a:fld>
            <a:endParaRPr lang="tr-TR"/>
          </a:p>
        </p:txBody>
      </p:sp>
      <p:sp>
        <p:nvSpPr>
          <p:cNvPr id="13" name="Slide Number Placeholder 12"/>
          <p:cNvSpPr>
            <a:spLocks noGrp="1"/>
          </p:cNvSpPr>
          <p:nvPr>
            <p:ph type="sldNum" sz="quarter" idx="11"/>
          </p:nvPr>
        </p:nvSpPr>
        <p:spPr/>
        <p:txBody>
          <a:bodyPr/>
          <a:lstStyle/>
          <a:p>
            <a:fld id="{46F81115-AABB-4816-AC1D-7E58F52E1EEA}" type="slidenum">
              <a:rPr lang="tr-TR" smtClean="0"/>
              <a:t>‹#›</a:t>
            </a:fld>
            <a:endParaRPr lang="tr-TR"/>
          </a:p>
        </p:txBody>
      </p:sp>
      <p:sp>
        <p:nvSpPr>
          <p:cNvPr id="14" name="Footer Placeholder 13"/>
          <p:cNvSpPr>
            <a:spLocks noGrp="1"/>
          </p:cNvSpPr>
          <p:nvPr>
            <p:ph type="ftr" sz="quarter" idx="12"/>
          </p:nvPr>
        </p:nvSpPr>
        <p:spPr/>
        <p:txBody>
          <a:bodyPr/>
          <a:lstStyle/>
          <a:p>
            <a:endParaRPr lang="tr-TR"/>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tr-TR" smtClean="0"/>
              <a:t>Asıl başlık stili için tıklatın</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6BE24D56-68F7-4D7C-88C3-70D21B0EC986}" type="datetimeFigureOut">
              <a:rPr lang="tr-TR" smtClean="0"/>
              <a:t>03.06.2013</a:t>
            </a:fld>
            <a:endParaRPr lang="tr-TR"/>
          </a:p>
        </p:txBody>
      </p:sp>
      <p:sp>
        <p:nvSpPr>
          <p:cNvPr id="9" name="Slide Number Placeholder 8"/>
          <p:cNvSpPr>
            <a:spLocks noGrp="1"/>
          </p:cNvSpPr>
          <p:nvPr>
            <p:ph type="sldNum" sz="quarter" idx="11"/>
          </p:nvPr>
        </p:nvSpPr>
        <p:spPr/>
        <p:txBody>
          <a:bodyPr/>
          <a:lstStyle/>
          <a:p>
            <a:fld id="{46F81115-AABB-4816-AC1D-7E58F52E1EEA}" type="slidenum">
              <a:rPr lang="tr-TR" smtClean="0"/>
              <a:t>‹#›</a:t>
            </a:fld>
            <a:endParaRPr lang="tr-TR"/>
          </a:p>
        </p:txBody>
      </p:sp>
      <p:sp>
        <p:nvSpPr>
          <p:cNvPr id="10" name="Footer Placeholder 9"/>
          <p:cNvSpPr>
            <a:spLocks noGrp="1"/>
          </p:cNvSpPr>
          <p:nvPr>
            <p:ph type="ftr" sz="quarter" idx="12"/>
          </p:nvPr>
        </p:nvSpPr>
        <p:spPr/>
        <p:txBody>
          <a:bodyPr/>
          <a:lstStyle/>
          <a:p>
            <a:endParaRPr lang="tr-TR"/>
          </a:p>
        </p:txBody>
      </p:sp>
      <p:sp>
        <p:nvSpPr>
          <p:cNvPr id="11" name="Title 10"/>
          <p:cNvSpPr>
            <a:spLocks noGrp="1"/>
          </p:cNvSpPr>
          <p:nvPr>
            <p:ph type="title"/>
          </p:nvPr>
        </p:nvSpPr>
        <p:spPr/>
        <p:txBody>
          <a:bodyPr/>
          <a:lstStyle/>
          <a:p>
            <a:r>
              <a:rPr lang="tr-TR" smtClean="0"/>
              <a:t>Asıl başlık stili için tıklatın</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tr-TR" smtClean="0"/>
              <a:t>Asıl başlık stili için tıklatın</a:t>
            </a:r>
            <a:endParaRPr lang="en-US" dirty="0"/>
          </a:p>
        </p:txBody>
      </p:sp>
      <p:sp>
        <p:nvSpPr>
          <p:cNvPr id="14" name="Date Placeholder 13"/>
          <p:cNvSpPr>
            <a:spLocks noGrp="1"/>
          </p:cNvSpPr>
          <p:nvPr>
            <p:ph type="dt" sz="half" idx="10"/>
          </p:nvPr>
        </p:nvSpPr>
        <p:spPr/>
        <p:txBody>
          <a:bodyPr/>
          <a:lstStyle/>
          <a:p>
            <a:fld id="{6BE24D56-68F7-4D7C-88C3-70D21B0EC986}" type="datetimeFigureOut">
              <a:rPr lang="tr-TR" smtClean="0"/>
              <a:t>03.06.2013</a:t>
            </a:fld>
            <a:endParaRPr lang="tr-TR"/>
          </a:p>
        </p:txBody>
      </p:sp>
      <p:sp>
        <p:nvSpPr>
          <p:cNvPr id="15" name="Slide Number Placeholder 14"/>
          <p:cNvSpPr>
            <a:spLocks noGrp="1"/>
          </p:cNvSpPr>
          <p:nvPr>
            <p:ph type="sldNum" sz="quarter" idx="11"/>
          </p:nvPr>
        </p:nvSpPr>
        <p:spPr/>
        <p:txBody>
          <a:bodyPr/>
          <a:lstStyle/>
          <a:p>
            <a:fld id="{46F81115-AABB-4816-AC1D-7E58F52E1EEA}" type="slidenum">
              <a:rPr lang="tr-TR" smtClean="0"/>
              <a:t>‹#›</a:t>
            </a:fld>
            <a:endParaRPr lang="tr-TR"/>
          </a:p>
        </p:txBody>
      </p:sp>
      <p:sp>
        <p:nvSpPr>
          <p:cNvPr id="16" name="Footer Placeholder 15"/>
          <p:cNvSpPr>
            <a:spLocks noGrp="1"/>
          </p:cNvSpPr>
          <p:nvPr>
            <p:ph type="ftr" sz="quarter" idx="12"/>
          </p:nvPr>
        </p:nvSpPr>
        <p:spPr/>
        <p:txBody>
          <a:bodyPr/>
          <a:lstStyle/>
          <a:p>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tr-TR" smtClean="0"/>
              <a:t>Asıl başlık stili için tıklatın</a:t>
            </a:r>
            <a:endParaRPr lang="en-US"/>
          </a:p>
        </p:txBody>
      </p:sp>
      <p:sp>
        <p:nvSpPr>
          <p:cNvPr id="7" name="Date Placeholder 6"/>
          <p:cNvSpPr>
            <a:spLocks noGrp="1"/>
          </p:cNvSpPr>
          <p:nvPr>
            <p:ph type="dt" sz="half" idx="10"/>
          </p:nvPr>
        </p:nvSpPr>
        <p:spPr/>
        <p:txBody>
          <a:bodyPr/>
          <a:lstStyle/>
          <a:p>
            <a:fld id="{6BE24D56-68F7-4D7C-88C3-70D21B0EC986}" type="datetimeFigureOut">
              <a:rPr lang="tr-TR" smtClean="0"/>
              <a:t>03.06.2013</a:t>
            </a:fld>
            <a:endParaRPr lang="tr-TR"/>
          </a:p>
        </p:txBody>
      </p:sp>
      <p:sp>
        <p:nvSpPr>
          <p:cNvPr id="8" name="Slide Number Placeholder 7"/>
          <p:cNvSpPr>
            <a:spLocks noGrp="1"/>
          </p:cNvSpPr>
          <p:nvPr>
            <p:ph type="sldNum" sz="quarter" idx="11"/>
          </p:nvPr>
        </p:nvSpPr>
        <p:spPr/>
        <p:txBody>
          <a:bodyPr/>
          <a:lstStyle/>
          <a:p>
            <a:fld id="{46F81115-AABB-4816-AC1D-7E58F52E1EEA}" type="slidenum">
              <a:rPr lang="tr-TR" smtClean="0"/>
              <a:t>‹#›</a:t>
            </a:fld>
            <a:endParaRPr lang="tr-TR"/>
          </a:p>
        </p:txBody>
      </p:sp>
      <p:sp>
        <p:nvSpPr>
          <p:cNvPr id="9" name="Footer Placeholder 8"/>
          <p:cNvSpPr>
            <a:spLocks noGrp="1"/>
          </p:cNvSpPr>
          <p:nvPr>
            <p:ph type="ftr" sz="quarter" idx="12"/>
          </p:nvPr>
        </p:nvSpPr>
        <p:spPr/>
        <p:txBody>
          <a:bodyPr/>
          <a:lstStyle/>
          <a:p>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BE24D56-68F7-4D7C-88C3-70D21B0EC986}" type="datetimeFigureOut">
              <a:rPr lang="tr-TR" smtClean="0"/>
              <a:t>03.06.2013</a:t>
            </a:fld>
            <a:endParaRPr lang="tr-TR"/>
          </a:p>
        </p:txBody>
      </p:sp>
      <p:sp>
        <p:nvSpPr>
          <p:cNvPr id="6" name="Slide Number Placeholder 5"/>
          <p:cNvSpPr>
            <a:spLocks noGrp="1"/>
          </p:cNvSpPr>
          <p:nvPr>
            <p:ph type="sldNum" sz="quarter" idx="11"/>
          </p:nvPr>
        </p:nvSpPr>
        <p:spPr/>
        <p:txBody>
          <a:bodyPr/>
          <a:lstStyle/>
          <a:p>
            <a:fld id="{46F81115-AABB-4816-AC1D-7E58F52E1EEA}" type="slidenum">
              <a:rPr lang="tr-TR" smtClean="0"/>
              <a:t>‹#›</a:t>
            </a:fld>
            <a:endParaRPr lang="tr-TR"/>
          </a:p>
        </p:txBody>
      </p:sp>
      <p:sp>
        <p:nvSpPr>
          <p:cNvPr id="7" name="Footer Placeholder 6"/>
          <p:cNvSpPr>
            <a:spLocks noGrp="1"/>
          </p:cNvSpPr>
          <p:nvPr>
            <p:ph type="ftr" sz="quarter" idx="12"/>
          </p:nvPr>
        </p:nvSpPr>
        <p:spPr/>
        <p:txBody>
          <a:bodyPr/>
          <a:lstStyle/>
          <a:p>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15" name="Date Placeholder 14"/>
          <p:cNvSpPr>
            <a:spLocks noGrp="1"/>
          </p:cNvSpPr>
          <p:nvPr>
            <p:ph type="dt" sz="half" idx="10"/>
          </p:nvPr>
        </p:nvSpPr>
        <p:spPr/>
        <p:txBody>
          <a:bodyPr/>
          <a:lstStyle/>
          <a:p>
            <a:fld id="{6BE24D56-68F7-4D7C-88C3-70D21B0EC986}" type="datetimeFigureOut">
              <a:rPr lang="tr-TR" smtClean="0"/>
              <a:t>03.06.2013</a:t>
            </a:fld>
            <a:endParaRPr lang="tr-TR"/>
          </a:p>
        </p:txBody>
      </p:sp>
      <p:sp>
        <p:nvSpPr>
          <p:cNvPr id="16" name="Slide Number Placeholder 15"/>
          <p:cNvSpPr>
            <a:spLocks noGrp="1"/>
          </p:cNvSpPr>
          <p:nvPr>
            <p:ph type="sldNum" sz="quarter" idx="11"/>
          </p:nvPr>
        </p:nvSpPr>
        <p:spPr/>
        <p:txBody>
          <a:bodyPr/>
          <a:lstStyle/>
          <a:p>
            <a:fld id="{46F81115-AABB-4816-AC1D-7E58F52E1EEA}" type="slidenum">
              <a:rPr lang="tr-TR" smtClean="0"/>
              <a:t>‹#›</a:t>
            </a:fld>
            <a:endParaRPr lang="tr-TR"/>
          </a:p>
        </p:txBody>
      </p:sp>
      <p:sp>
        <p:nvSpPr>
          <p:cNvPr id="17" name="Footer Placeholder 16"/>
          <p:cNvSpPr>
            <a:spLocks noGrp="1"/>
          </p:cNvSpPr>
          <p:nvPr>
            <p:ph type="ftr" sz="quarter" idx="12"/>
          </p:nvPr>
        </p:nvSpPr>
        <p:spPr/>
        <p:txBody>
          <a:bodyPr/>
          <a:lstStyle/>
          <a:p>
            <a:endParaRPr lang="tr-TR"/>
          </a:p>
        </p:txBody>
      </p:sp>
      <p:sp>
        <p:nvSpPr>
          <p:cNvPr id="18" name="Title 17"/>
          <p:cNvSpPr>
            <a:spLocks noGrp="1"/>
          </p:cNvSpPr>
          <p:nvPr>
            <p:ph type="title"/>
          </p:nvPr>
        </p:nvSpPr>
        <p:spPr/>
        <p:txBody>
          <a:bodyPr/>
          <a:lstStyle/>
          <a:p>
            <a:r>
              <a:rPr lang="tr-TR" smtClean="0"/>
              <a:t>Asıl başlık stili için tıklatın</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tr-TR" smtClean="0"/>
              <a:t>Asıl başlık stili için tıklatın</a:t>
            </a:r>
            <a:endParaRPr lang="en-US"/>
          </a:p>
        </p:txBody>
      </p:sp>
      <p:sp>
        <p:nvSpPr>
          <p:cNvPr id="13" name="Date Placeholder 12"/>
          <p:cNvSpPr>
            <a:spLocks noGrp="1"/>
          </p:cNvSpPr>
          <p:nvPr>
            <p:ph type="dt" sz="half" idx="10"/>
          </p:nvPr>
        </p:nvSpPr>
        <p:spPr/>
        <p:txBody>
          <a:bodyPr/>
          <a:lstStyle/>
          <a:p>
            <a:fld id="{6BE24D56-68F7-4D7C-88C3-70D21B0EC986}" type="datetimeFigureOut">
              <a:rPr lang="tr-TR" smtClean="0"/>
              <a:t>03.06.2013</a:t>
            </a:fld>
            <a:endParaRPr lang="tr-TR"/>
          </a:p>
        </p:txBody>
      </p:sp>
      <p:sp>
        <p:nvSpPr>
          <p:cNvPr id="14" name="Slide Number Placeholder 13"/>
          <p:cNvSpPr>
            <a:spLocks noGrp="1"/>
          </p:cNvSpPr>
          <p:nvPr>
            <p:ph type="sldNum" sz="quarter" idx="11"/>
          </p:nvPr>
        </p:nvSpPr>
        <p:spPr/>
        <p:txBody>
          <a:bodyPr/>
          <a:lstStyle/>
          <a:p>
            <a:fld id="{46F81115-AABB-4816-AC1D-7E58F52E1EEA}" type="slidenum">
              <a:rPr lang="tr-TR" smtClean="0"/>
              <a:t>‹#›</a:t>
            </a:fld>
            <a:endParaRPr lang="tr-TR"/>
          </a:p>
        </p:txBody>
      </p:sp>
      <p:sp>
        <p:nvSpPr>
          <p:cNvPr id="15" name="Footer Placeholder 14"/>
          <p:cNvSpPr>
            <a:spLocks noGrp="1"/>
          </p:cNvSpPr>
          <p:nvPr>
            <p:ph type="ftr" sz="quarter" idx="12"/>
          </p:nvPr>
        </p:nvSpPr>
        <p:spPr/>
        <p:txBody>
          <a:bodyPr/>
          <a:lstStyle/>
          <a:p>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6BE24D56-68F7-4D7C-88C3-70D21B0EC986}" type="datetimeFigureOut">
              <a:rPr lang="tr-TR" smtClean="0"/>
              <a:t>03.06.2013</a:t>
            </a:fld>
            <a:endParaRPr lang="tr-TR"/>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tr-TR"/>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46F81115-AABB-4816-AC1D-7E58F52E1EEA}" type="slidenum">
              <a:rPr lang="tr-TR" smtClean="0"/>
              <a:t>‹#›</a:t>
            </a:fld>
            <a:endParaRPr lang="tr-TR"/>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971599" y="5877272"/>
            <a:ext cx="7549899" cy="864096"/>
          </a:xfrm>
        </p:spPr>
        <p:txBody>
          <a:bodyPr/>
          <a:lstStyle/>
          <a:p>
            <a:r>
              <a:rPr lang="tr-TR" dirty="0" smtClean="0"/>
              <a:t>     HAGIA SOPHIA</a:t>
            </a:r>
            <a:endParaRPr lang="tr-TR" dirty="0"/>
          </a:p>
        </p:txBody>
      </p:sp>
      <p:sp>
        <p:nvSpPr>
          <p:cNvPr id="3" name="Alt Başlık 2"/>
          <p:cNvSpPr>
            <a:spLocks noGrp="1"/>
          </p:cNvSpPr>
          <p:nvPr>
            <p:ph type="subTitle" idx="1"/>
          </p:nvPr>
        </p:nvSpPr>
        <p:spPr>
          <a:xfrm>
            <a:off x="1763688" y="3501008"/>
            <a:ext cx="5712179" cy="1524000"/>
          </a:xfrm>
        </p:spPr>
        <p:txBody>
          <a:bodyPr/>
          <a:lstStyle/>
          <a:p>
            <a:endParaRPr lang="tr-T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548680"/>
            <a:ext cx="7405883" cy="5013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74200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71600" y="2420888"/>
            <a:ext cx="6096000" cy="3657599"/>
          </a:xfrm>
        </p:spPr>
        <p:txBody>
          <a:bodyPr/>
          <a:lstStyle/>
          <a:p>
            <a:r>
              <a:rPr lang="en-US" dirty="0"/>
              <a:t>One of the minarets (at southwest) was built from red brick while the other three were built from white limestone and sand stone; of which the slender one at northeast was erected by Sultan </a:t>
            </a:r>
            <a:r>
              <a:rPr lang="en-US" dirty="0" err="1"/>
              <a:t>Bayezid</a:t>
            </a:r>
            <a:r>
              <a:rPr lang="en-US" dirty="0"/>
              <a:t> II while the two larger minarets at west were erected by Sultan </a:t>
            </a:r>
            <a:r>
              <a:rPr lang="en-US" dirty="0" err="1"/>
              <a:t>Selim</a:t>
            </a:r>
            <a:r>
              <a:rPr lang="en-US" dirty="0"/>
              <a:t> II and designed by the famous Ottoman architect </a:t>
            </a:r>
            <a:r>
              <a:rPr lang="en-US" dirty="0" err="1"/>
              <a:t>Mimar</a:t>
            </a:r>
            <a:r>
              <a:rPr lang="en-US" dirty="0"/>
              <a:t> </a:t>
            </a:r>
            <a:r>
              <a:rPr lang="en-US" dirty="0" err="1"/>
              <a:t>Sinan</a:t>
            </a:r>
            <a:r>
              <a:rPr lang="en-US" dirty="0"/>
              <a:t>.</a:t>
            </a:r>
            <a:endParaRPr lang="tr-TR" dirty="0"/>
          </a:p>
        </p:txBody>
      </p:sp>
      <p:sp>
        <p:nvSpPr>
          <p:cNvPr id="3" name="Başlık 2"/>
          <p:cNvSpPr>
            <a:spLocks noGrp="1"/>
          </p:cNvSpPr>
          <p:nvPr>
            <p:ph type="title"/>
          </p:nvPr>
        </p:nvSpPr>
        <p:spPr>
          <a:xfrm>
            <a:off x="1043608" y="908720"/>
            <a:ext cx="7543800" cy="1584176"/>
          </a:xfrm>
        </p:spPr>
        <p:txBody>
          <a:bodyPr/>
          <a:lstStyle/>
          <a:p>
            <a:r>
              <a:rPr lang="tr-TR" dirty="0" smtClean="0"/>
              <a:t>MINARETS</a:t>
            </a:r>
            <a:endParaRPr lang="tr-TR" dirty="0"/>
          </a:p>
        </p:txBody>
      </p:sp>
    </p:spTree>
    <p:extLst>
      <p:ext uri="{BB962C8B-B14F-4D97-AF65-F5344CB8AC3E}">
        <p14:creationId xmlns:p14="http://schemas.microsoft.com/office/powerpoint/2010/main" val="7907892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lstStyle/>
          <a:p>
            <a:endParaRPr lang="tr-TR" dirty="0"/>
          </a:p>
        </p:txBody>
      </p:sp>
      <p:sp>
        <p:nvSpPr>
          <p:cNvPr id="3" name="Başlık 2"/>
          <p:cNvSpPr>
            <a:spLocks noGrp="1"/>
          </p:cNvSpPr>
          <p:nvPr>
            <p:ph type="title"/>
          </p:nvPr>
        </p:nvSpPr>
        <p:spPr/>
        <p:txBody>
          <a:bodyPr/>
          <a:lstStyle/>
          <a:p>
            <a:endParaRPr lang="tr-T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2"/>
            <a:ext cx="9144000"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27885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259632" y="2060848"/>
            <a:ext cx="6096000" cy="3657599"/>
          </a:xfrm>
        </p:spPr>
        <p:txBody>
          <a:bodyPr/>
          <a:lstStyle/>
          <a:p>
            <a:r>
              <a:rPr lang="en-US" dirty="0"/>
              <a:t>The Imperial Gate was the main entrance between the </a:t>
            </a:r>
            <a:r>
              <a:rPr lang="en-US" dirty="0" err="1"/>
              <a:t>exo</a:t>
            </a:r>
            <a:r>
              <a:rPr lang="en-US" dirty="0"/>
              <a:t>- and </a:t>
            </a:r>
            <a:r>
              <a:rPr lang="en-US" dirty="0" err="1"/>
              <a:t>esonarthex</a:t>
            </a:r>
            <a:r>
              <a:rPr lang="en-US" dirty="0"/>
              <a:t>. It was reserved only for the emperor. The Byzantine mosaic above the portal depicts Christ and an unnamed Emperor.</a:t>
            </a:r>
          </a:p>
          <a:p>
            <a:r>
              <a:rPr lang="en-US" dirty="0"/>
              <a:t>A long ramp from the northern part of the outer narthex leads up to the upper gallery.</a:t>
            </a:r>
            <a:endParaRPr lang="tr-TR" dirty="0"/>
          </a:p>
        </p:txBody>
      </p:sp>
      <p:sp>
        <p:nvSpPr>
          <p:cNvPr id="3" name="Başlık 2"/>
          <p:cNvSpPr>
            <a:spLocks noGrp="1"/>
          </p:cNvSpPr>
          <p:nvPr>
            <p:ph type="title"/>
          </p:nvPr>
        </p:nvSpPr>
        <p:spPr>
          <a:xfrm>
            <a:off x="539552" y="764704"/>
            <a:ext cx="9627408" cy="914400"/>
          </a:xfrm>
        </p:spPr>
        <p:txBody>
          <a:bodyPr/>
          <a:lstStyle/>
          <a:p>
            <a:r>
              <a:rPr lang="tr-TR" dirty="0" smtClean="0"/>
              <a:t>NARTHEX AND PORTALS</a:t>
            </a:r>
            <a:endParaRPr lang="tr-TR" dirty="0"/>
          </a:p>
        </p:txBody>
      </p:sp>
    </p:spTree>
    <p:extLst>
      <p:ext uri="{BB962C8B-B14F-4D97-AF65-F5344CB8AC3E}">
        <p14:creationId xmlns:p14="http://schemas.microsoft.com/office/powerpoint/2010/main" val="27247840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0" y="1"/>
            <a:ext cx="8229600" cy="6858000"/>
          </a:xfrm>
        </p:spPr>
        <p:txBody>
          <a:bodyPr/>
          <a:lstStyle/>
          <a:p>
            <a:endParaRPr lang="tr-TR" dirty="0"/>
          </a:p>
        </p:txBody>
      </p:sp>
      <p:sp>
        <p:nvSpPr>
          <p:cNvPr id="3" name="Başlık 2"/>
          <p:cNvSpPr>
            <a:spLocks noGrp="1"/>
          </p:cNvSpPr>
          <p:nvPr>
            <p:ph type="title"/>
          </p:nvPr>
        </p:nvSpPr>
        <p:spPr/>
        <p:txBody>
          <a:bodyPr/>
          <a:lstStyle/>
          <a:p>
            <a:endParaRPr lang="tr-T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1980" y="188640"/>
            <a:ext cx="5931024" cy="648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85454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187624" y="2204864"/>
            <a:ext cx="6096000" cy="3657599"/>
          </a:xfrm>
        </p:spPr>
        <p:txBody>
          <a:bodyPr/>
          <a:lstStyle/>
          <a:p>
            <a:r>
              <a:rPr lang="en-US" dirty="0"/>
              <a:t>The upper gallery is laid out in a horseshoe shape that encloses the nave until the apse. Several mosaics are preserved in the upper gallery, an area traditionally reserved for the empress and her court. The best-preserved mosaics are located in the southern part of the gallery.</a:t>
            </a:r>
          </a:p>
          <a:p>
            <a:r>
              <a:rPr lang="en-US" dirty="0"/>
              <a:t>The upper gallery contains runic graffiti presumed to be from the </a:t>
            </a:r>
            <a:r>
              <a:rPr lang="en-US" dirty="0" err="1"/>
              <a:t>Varangian</a:t>
            </a:r>
            <a:r>
              <a:rPr lang="en-US" dirty="0"/>
              <a:t> Guard.</a:t>
            </a:r>
            <a:endParaRPr lang="tr-TR" dirty="0"/>
          </a:p>
        </p:txBody>
      </p:sp>
      <p:sp>
        <p:nvSpPr>
          <p:cNvPr id="3" name="Başlık 2"/>
          <p:cNvSpPr>
            <a:spLocks noGrp="1"/>
          </p:cNvSpPr>
          <p:nvPr>
            <p:ph type="title"/>
          </p:nvPr>
        </p:nvSpPr>
        <p:spPr>
          <a:xfrm>
            <a:off x="539552" y="692696"/>
            <a:ext cx="7543800" cy="914400"/>
          </a:xfrm>
        </p:spPr>
        <p:txBody>
          <a:bodyPr/>
          <a:lstStyle/>
          <a:p>
            <a:r>
              <a:rPr lang="tr-TR" dirty="0" smtClean="0"/>
              <a:t>UPPER GALLERY</a:t>
            </a:r>
            <a:endParaRPr lang="tr-TR" dirty="0"/>
          </a:p>
        </p:txBody>
      </p:sp>
    </p:spTree>
    <p:extLst>
      <p:ext uri="{BB962C8B-B14F-4D97-AF65-F5344CB8AC3E}">
        <p14:creationId xmlns:p14="http://schemas.microsoft.com/office/powerpoint/2010/main" val="36155110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lstStyle/>
          <a:p>
            <a:endParaRPr lang="tr-TR" dirty="0"/>
          </a:p>
        </p:txBody>
      </p:sp>
      <p:sp>
        <p:nvSpPr>
          <p:cNvPr id="3" name="Başlık 2"/>
          <p:cNvSpPr>
            <a:spLocks noGrp="1"/>
          </p:cNvSpPr>
          <p:nvPr>
            <p:ph type="title"/>
          </p:nvPr>
        </p:nvSpPr>
        <p:spPr/>
        <p:txBody>
          <a:bodyPr/>
          <a:lstStyle/>
          <a:p>
            <a:endParaRPr lang="tr-T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11" y="1046343"/>
            <a:ext cx="8928992"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02904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27584" y="2276872"/>
            <a:ext cx="6096000" cy="3657599"/>
          </a:xfrm>
        </p:spPr>
        <p:txBody>
          <a:bodyPr/>
          <a:lstStyle/>
          <a:p>
            <a:r>
              <a:rPr lang="en-US" dirty="0"/>
              <a:t>The Marble Door inside the </a:t>
            </a:r>
            <a:r>
              <a:rPr lang="en-US" dirty="0" err="1"/>
              <a:t>Hagia</a:t>
            </a:r>
            <a:r>
              <a:rPr lang="en-US" dirty="0"/>
              <a:t> Sophia is located in the southern upper enclosure, or gallery. It was used by the participants in synods, they entered and left the meeting chamber through this door.</a:t>
            </a:r>
            <a:endParaRPr lang="tr-TR" dirty="0"/>
          </a:p>
        </p:txBody>
      </p:sp>
      <p:sp>
        <p:nvSpPr>
          <p:cNvPr id="3" name="Başlık 2"/>
          <p:cNvSpPr>
            <a:spLocks noGrp="1"/>
          </p:cNvSpPr>
          <p:nvPr>
            <p:ph type="title"/>
          </p:nvPr>
        </p:nvSpPr>
        <p:spPr>
          <a:xfrm>
            <a:off x="755576" y="1196752"/>
            <a:ext cx="7543800" cy="914400"/>
          </a:xfrm>
        </p:spPr>
        <p:txBody>
          <a:bodyPr/>
          <a:lstStyle/>
          <a:p>
            <a:r>
              <a:rPr lang="tr-TR" dirty="0" smtClean="0"/>
              <a:t>MARBLE DOOR</a:t>
            </a:r>
            <a:endParaRPr lang="tr-TR" dirty="0"/>
          </a:p>
        </p:txBody>
      </p:sp>
    </p:spTree>
    <p:extLst>
      <p:ext uri="{BB962C8B-B14F-4D97-AF65-F5344CB8AC3E}">
        <p14:creationId xmlns:p14="http://schemas.microsoft.com/office/powerpoint/2010/main" val="28943260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lstStyle/>
          <a:p>
            <a:endParaRPr lang="tr-TR" dirty="0"/>
          </a:p>
        </p:txBody>
      </p:sp>
      <p:sp>
        <p:nvSpPr>
          <p:cNvPr id="3" name="Başlık 2"/>
          <p:cNvSpPr>
            <a:spLocks noGrp="1"/>
          </p:cNvSpPr>
          <p:nvPr>
            <p:ph type="title"/>
          </p:nvPr>
        </p:nvSpPr>
        <p:spPr/>
        <p:txBody>
          <a:bodyPr/>
          <a:lstStyle/>
          <a:p>
            <a:endParaRPr lang="tr-T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404664"/>
            <a:ext cx="4425280" cy="6097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7049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83568" y="2204864"/>
            <a:ext cx="6528048" cy="3657599"/>
          </a:xfrm>
        </p:spPr>
        <p:txBody>
          <a:bodyPr/>
          <a:lstStyle/>
          <a:p>
            <a:r>
              <a:rPr lang="en-US" dirty="0"/>
              <a:t>At the northwest of the building there is a column with a hole in the middle covered by bronze plates. This column goes by different names; the perspiring column, the wishing column, the sweating column or the crying column. The column is said to be damp when touched and have supernatural powers.</a:t>
            </a:r>
            <a:endParaRPr lang="tr-TR" dirty="0"/>
          </a:p>
        </p:txBody>
      </p:sp>
      <p:sp>
        <p:nvSpPr>
          <p:cNvPr id="3" name="Başlık 2"/>
          <p:cNvSpPr>
            <a:spLocks noGrp="1"/>
          </p:cNvSpPr>
          <p:nvPr>
            <p:ph type="title"/>
          </p:nvPr>
        </p:nvSpPr>
        <p:spPr>
          <a:xfrm>
            <a:off x="539552" y="1268760"/>
            <a:ext cx="7543800" cy="914400"/>
          </a:xfrm>
        </p:spPr>
        <p:txBody>
          <a:bodyPr/>
          <a:lstStyle/>
          <a:p>
            <a:r>
              <a:rPr lang="tr-TR" dirty="0" smtClean="0"/>
              <a:t>WISHING COLUMN</a:t>
            </a:r>
            <a:endParaRPr lang="tr-TR" dirty="0"/>
          </a:p>
        </p:txBody>
      </p:sp>
    </p:spTree>
    <p:extLst>
      <p:ext uri="{BB962C8B-B14F-4D97-AF65-F5344CB8AC3E}">
        <p14:creationId xmlns:p14="http://schemas.microsoft.com/office/powerpoint/2010/main" val="21605950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11560" y="548681"/>
            <a:ext cx="7776864" cy="5688632"/>
          </a:xfrm>
        </p:spPr>
        <p:txBody>
          <a:bodyPr/>
          <a:lstStyle/>
          <a:p>
            <a:r>
              <a:rPr lang="tr-TR" dirty="0" err="1"/>
              <a:t>Hagia</a:t>
            </a:r>
            <a:r>
              <a:rPr lang="tr-TR" dirty="0"/>
              <a:t> </a:t>
            </a:r>
            <a:r>
              <a:rPr lang="tr-TR" dirty="0" err="1" smtClean="0"/>
              <a:t>Sophia</a:t>
            </a:r>
            <a:r>
              <a:rPr lang="tr-TR" dirty="0" smtClean="0"/>
              <a:t> </a:t>
            </a:r>
            <a:r>
              <a:rPr lang="en-US" dirty="0"/>
              <a:t>is a former Orthodox </a:t>
            </a:r>
            <a:r>
              <a:rPr lang="en-US" dirty="0" smtClean="0"/>
              <a:t>patriarchal</a:t>
            </a:r>
            <a:r>
              <a:rPr lang="tr-TR" dirty="0" smtClean="0"/>
              <a:t> </a:t>
            </a:r>
            <a:r>
              <a:rPr lang="tr-TR" dirty="0" err="1" smtClean="0"/>
              <a:t>church</a:t>
            </a:r>
            <a:r>
              <a:rPr lang="tr-TR" dirty="0" smtClean="0"/>
              <a:t> </a:t>
            </a:r>
            <a:r>
              <a:rPr lang="en-US" dirty="0"/>
              <a:t> later a mosque, and now a museum in Istanbul, Turkey. From the date of its construction in 537 until 1453, it served as an Eastern Orthodox cathedral and seat of the Patriarchate of </a:t>
            </a:r>
            <a:r>
              <a:rPr lang="en-US" dirty="0" smtClean="0"/>
              <a:t>Constantinople</a:t>
            </a:r>
            <a:r>
              <a:rPr lang="tr-TR" dirty="0" smtClean="0"/>
              <a:t> </a:t>
            </a:r>
            <a:r>
              <a:rPr lang="en-US" dirty="0"/>
              <a:t> except between 1204 and 1261, when it was converted to a Roman Catholic cathedral under the Latin Empire. The building was a mosque from 29 May 1453 until 1931. It was then secularized and opened as a museum on 1 February 1935.</a:t>
            </a:r>
            <a:endParaRPr lang="tr-TR" dirty="0"/>
          </a:p>
        </p:txBody>
      </p:sp>
      <p:sp>
        <p:nvSpPr>
          <p:cNvPr id="3" name="Başlık 2"/>
          <p:cNvSpPr>
            <a:spLocks noGrp="1"/>
          </p:cNvSpPr>
          <p:nvPr>
            <p:ph type="title"/>
          </p:nvPr>
        </p:nvSpPr>
        <p:spPr>
          <a:xfrm>
            <a:off x="0" y="-171400"/>
            <a:ext cx="7543800" cy="914400"/>
          </a:xfrm>
        </p:spPr>
        <p:txBody>
          <a:bodyPr/>
          <a:lstStyle/>
          <a:p>
            <a:endParaRPr lang="tr-TR"/>
          </a:p>
        </p:txBody>
      </p:sp>
    </p:spTree>
    <p:extLst>
      <p:ext uri="{BB962C8B-B14F-4D97-AF65-F5344CB8AC3E}">
        <p14:creationId xmlns:p14="http://schemas.microsoft.com/office/powerpoint/2010/main" val="29427782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556792" y="908720"/>
            <a:ext cx="8735616" cy="2232248"/>
          </a:xfrm>
        </p:spPr>
        <p:txBody>
          <a:bodyPr/>
          <a:lstStyle/>
          <a:p>
            <a:endParaRPr lang="tr-TR" dirty="0"/>
          </a:p>
        </p:txBody>
      </p:sp>
      <p:sp>
        <p:nvSpPr>
          <p:cNvPr id="3" name="Başlık 2"/>
          <p:cNvSpPr>
            <a:spLocks noGrp="1"/>
          </p:cNvSpPr>
          <p:nvPr>
            <p:ph type="title"/>
          </p:nvPr>
        </p:nvSpPr>
        <p:spPr>
          <a:xfrm>
            <a:off x="847428" y="4725144"/>
            <a:ext cx="7543800" cy="1368152"/>
          </a:xfrm>
        </p:spPr>
        <p:txBody>
          <a:bodyPr/>
          <a:lstStyle/>
          <a:p>
            <a:r>
              <a:rPr lang="tr-TR" dirty="0" smtClean="0"/>
              <a:t>               HISTORY</a:t>
            </a:r>
            <a:endParaRPr lang="tr-T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08720"/>
            <a:ext cx="8735616"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17817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755576" y="1124744"/>
            <a:ext cx="7546032" cy="5479503"/>
          </a:xfrm>
        </p:spPr>
        <p:txBody>
          <a:bodyPr>
            <a:normAutofit fontScale="92500" lnSpcReduction="10000"/>
          </a:bodyPr>
          <a:lstStyle/>
          <a:p>
            <a:r>
              <a:rPr lang="en-US" dirty="0"/>
              <a:t>Inaugurated on 15 February 360 (during the reign of </a:t>
            </a:r>
            <a:r>
              <a:rPr lang="en-US" dirty="0" err="1"/>
              <a:t>Constantius</a:t>
            </a:r>
            <a:r>
              <a:rPr lang="en-US" dirty="0"/>
              <a:t> II) by the Arian bishop </a:t>
            </a:r>
            <a:r>
              <a:rPr lang="en-US" dirty="0" err="1"/>
              <a:t>Eudoxius</a:t>
            </a:r>
            <a:r>
              <a:rPr lang="en-US" dirty="0"/>
              <a:t> of </a:t>
            </a:r>
            <a:r>
              <a:rPr lang="en-US" dirty="0" smtClean="0"/>
              <a:t>Antioch</a:t>
            </a:r>
            <a:r>
              <a:rPr lang="tr-TR" dirty="0" smtClean="0"/>
              <a:t> </a:t>
            </a:r>
            <a:r>
              <a:rPr lang="en-US" dirty="0"/>
              <a:t>it was built next to the area where the imperial palace was being developed. The nearby </a:t>
            </a:r>
            <a:r>
              <a:rPr lang="en-US" dirty="0" err="1"/>
              <a:t>Hagia</a:t>
            </a:r>
            <a:r>
              <a:rPr lang="en-US" dirty="0"/>
              <a:t> </a:t>
            </a:r>
            <a:r>
              <a:rPr lang="en-US" dirty="0" err="1"/>
              <a:t>Eirene</a:t>
            </a:r>
            <a:r>
              <a:rPr lang="en-US" dirty="0"/>
              <a:t> ("Holy Peace") church was completed earlier and served as cathedral until the </a:t>
            </a:r>
            <a:r>
              <a:rPr lang="en-US" dirty="0" err="1"/>
              <a:t>Hagia</a:t>
            </a:r>
            <a:r>
              <a:rPr lang="en-US" dirty="0"/>
              <a:t> Sophia was completed. Both churches acted together as the principal churches of the Byzantine Empire</a:t>
            </a:r>
            <a:r>
              <a:rPr lang="en-US" dirty="0" smtClean="0"/>
              <a:t>.</a:t>
            </a:r>
            <a:r>
              <a:rPr lang="tr-TR" dirty="0" smtClean="0"/>
              <a:t> </a:t>
            </a:r>
          </a:p>
          <a:p>
            <a:r>
              <a:rPr lang="en-US" dirty="0"/>
              <a:t>Writing in 440, Socrates of Constantinople claimed that the church was built by </a:t>
            </a:r>
            <a:r>
              <a:rPr lang="en-US" dirty="0" err="1"/>
              <a:t>Constantius</a:t>
            </a:r>
            <a:r>
              <a:rPr lang="en-US" dirty="0"/>
              <a:t> II, who was working on it in </a:t>
            </a:r>
            <a:r>
              <a:rPr lang="en-US" dirty="0" smtClean="0"/>
              <a:t>346.A </a:t>
            </a:r>
            <a:r>
              <a:rPr lang="en-US" dirty="0"/>
              <a:t>tradition which is not older than the 7th – 8th century, reports that the edifice was built by Constantine the </a:t>
            </a:r>
            <a:r>
              <a:rPr lang="en-US" dirty="0" err="1" smtClean="0"/>
              <a:t>Great.Zonaras</a:t>
            </a:r>
            <a:r>
              <a:rPr lang="en-US" dirty="0" smtClean="0"/>
              <a:t> </a:t>
            </a:r>
            <a:r>
              <a:rPr lang="en-US" dirty="0"/>
              <a:t>reconciles the two opinions, writing that </a:t>
            </a:r>
            <a:r>
              <a:rPr lang="en-US" dirty="0" err="1"/>
              <a:t>Constantius</a:t>
            </a:r>
            <a:r>
              <a:rPr lang="en-US" dirty="0"/>
              <a:t> had repaired the edifice consecrated by Eusebius of Nicomedia, after it had </a:t>
            </a:r>
            <a:r>
              <a:rPr lang="en-US" dirty="0" err="1" smtClean="0"/>
              <a:t>collapsed.Since</a:t>
            </a:r>
            <a:r>
              <a:rPr lang="en-US" dirty="0" smtClean="0"/>
              <a:t> </a:t>
            </a:r>
            <a:r>
              <a:rPr lang="en-US" dirty="0"/>
              <a:t>Eusebius was bishop of Constantinople from 339 to 341, and Constantine died in 337, it seems possible that the first church was erected by the </a:t>
            </a:r>
            <a:r>
              <a:rPr lang="en-US" dirty="0" err="1" smtClean="0"/>
              <a:t>latter.The</a:t>
            </a:r>
            <a:r>
              <a:rPr lang="en-US" dirty="0" smtClean="0"/>
              <a:t> </a:t>
            </a:r>
            <a:r>
              <a:rPr lang="en-US" dirty="0"/>
              <a:t>edifice was built as a traditional Latin colonnaded basilica with galleries and a wooden roof. It was preceded by an atrium. It was claimed to be one of the world's most outstanding monuments at the time.</a:t>
            </a:r>
            <a:endParaRPr lang="tr-TR" dirty="0"/>
          </a:p>
        </p:txBody>
      </p:sp>
      <p:sp>
        <p:nvSpPr>
          <p:cNvPr id="3" name="Başlık 2"/>
          <p:cNvSpPr>
            <a:spLocks noGrp="1"/>
          </p:cNvSpPr>
          <p:nvPr>
            <p:ph type="title"/>
          </p:nvPr>
        </p:nvSpPr>
        <p:spPr>
          <a:xfrm>
            <a:off x="899592" y="260648"/>
            <a:ext cx="7543800" cy="914400"/>
          </a:xfrm>
        </p:spPr>
        <p:txBody>
          <a:bodyPr/>
          <a:lstStyle/>
          <a:p>
            <a:r>
              <a:rPr lang="tr-TR" dirty="0" smtClean="0"/>
              <a:t>FIRST CHURCH</a:t>
            </a:r>
            <a:endParaRPr lang="tr-TR" dirty="0"/>
          </a:p>
        </p:txBody>
      </p:sp>
    </p:spTree>
    <p:extLst>
      <p:ext uri="{BB962C8B-B14F-4D97-AF65-F5344CB8AC3E}">
        <p14:creationId xmlns:p14="http://schemas.microsoft.com/office/powerpoint/2010/main" val="40880927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11560" y="1556792"/>
            <a:ext cx="7992888" cy="4896544"/>
          </a:xfrm>
        </p:spPr>
        <p:txBody>
          <a:bodyPr>
            <a:normAutofit/>
          </a:bodyPr>
          <a:lstStyle/>
          <a:p>
            <a:r>
              <a:rPr lang="en-US" dirty="0"/>
              <a:t>A second church was ordered by Theodosius II, who inaugurated it on 10 October 415. The basilica with a wooden roof was built by architect </a:t>
            </a:r>
            <a:r>
              <a:rPr lang="en-US" dirty="0" err="1"/>
              <a:t>Rufinus</a:t>
            </a:r>
            <a:r>
              <a:rPr lang="en-US" dirty="0"/>
              <a:t>. A fire started during the tumult of the </a:t>
            </a:r>
            <a:r>
              <a:rPr lang="en-US" dirty="0" err="1"/>
              <a:t>Nika</a:t>
            </a:r>
            <a:r>
              <a:rPr lang="en-US" dirty="0"/>
              <a:t> Revolt and burned the second </a:t>
            </a:r>
            <a:r>
              <a:rPr lang="en-US" dirty="0" err="1"/>
              <a:t>Hagia</a:t>
            </a:r>
            <a:r>
              <a:rPr lang="en-US" dirty="0"/>
              <a:t> Sophia to the ground on 13–14 January 532.</a:t>
            </a:r>
          </a:p>
          <a:p>
            <a:r>
              <a:rPr lang="en-US" dirty="0"/>
              <a:t>Several marble blocks from the second church survive to the present; among them are reliefs depicting 12 lambs representing the 12 apostles. Originally part of a monumental front entrance, they now reside in an excavation pit adjacent to the museum's entrance after they were discovered in 1935 beneath the western courtyard by A. M. Schneider. Further digging was forsaken for fear of impinging on the integrity of the building.</a:t>
            </a:r>
            <a:endParaRPr lang="tr-TR" dirty="0"/>
          </a:p>
        </p:txBody>
      </p:sp>
      <p:sp>
        <p:nvSpPr>
          <p:cNvPr id="3" name="Başlık 2"/>
          <p:cNvSpPr>
            <a:spLocks noGrp="1"/>
          </p:cNvSpPr>
          <p:nvPr>
            <p:ph type="title"/>
          </p:nvPr>
        </p:nvSpPr>
        <p:spPr>
          <a:xfrm>
            <a:off x="539552" y="476672"/>
            <a:ext cx="7543800" cy="914400"/>
          </a:xfrm>
        </p:spPr>
        <p:txBody>
          <a:bodyPr/>
          <a:lstStyle/>
          <a:p>
            <a:r>
              <a:rPr lang="tr-TR" dirty="0" smtClean="0"/>
              <a:t>SECOND CHURCH</a:t>
            </a:r>
            <a:endParaRPr lang="tr-TR" dirty="0"/>
          </a:p>
        </p:txBody>
      </p:sp>
    </p:spTree>
    <p:extLst>
      <p:ext uri="{BB962C8B-B14F-4D97-AF65-F5344CB8AC3E}">
        <p14:creationId xmlns:p14="http://schemas.microsoft.com/office/powerpoint/2010/main" val="14921263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539552" y="1412776"/>
            <a:ext cx="8136904" cy="5112568"/>
          </a:xfrm>
        </p:spPr>
        <p:txBody>
          <a:bodyPr>
            <a:normAutofit fontScale="92500" lnSpcReduction="20000"/>
          </a:bodyPr>
          <a:lstStyle/>
          <a:p>
            <a:r>
              <a:rPr lang="en-US" dirty="0"/>
              <a:t>On 23 February 532, only a few weeks after the destruction of the second basilica, Emperor Justinian I elected to build a third and entirely different basilica, larger and more majestic than its predecessors</a:t>
            </a:r>
            <a:r>
              <a:rPr lang="en-US" dirty="0" smtClean="0"/>
              <a:t>.</a:t>
            </a:r>
            <a:r>
              <a:rPr lang="tr-TR" dirty="0" smtClean="0"/>
              <a:t> </a:t>
            </a:r>
            <a:r>
              <a:rPr lang="en-US" dirty="0"/>
              <a:t>Justinian chose physicist </a:t>
            </a:r>
            <a:r>
              <a:rPr lang="en-US" dirty="0" err="1"/>
              <a:t>Isidore</a:t>
            </a:r>
            <a:r>
              <a:rPr lang="en-US" dirty="0"/>
              <a:t> of Miletus and mathematician </a:t>
            </a:r>
            <a:r>
              <a:rPr lang="en-US" dirty="0" err="1"/>
              <a:t>Anthemius</a:t>
            </a:r>
            <a:r>
              <a:rPr lang="en-US" dirty="0"/>
              <a:t> of </a:t>
            </a:r>
            <a:r>
              <a:rPr lang="en-US" dirty="0" err="1"/>
              <a:t>Tralles</a:t>
            </a:r>
            <a:r>
              <a:rPr lang="en-US" dirty="0"/>
              <a:t> as architects; </a:t>
            </a:r>
            <a:r>
              <a:rPr lang="en-US" dirty="0" err="1"/>
              <a:t>Anthemius</a:t>
            </a:r>
            <a:r>
              <a:rPr lang="en-US" dirty="0"/>
              <a:t>, however, died within the first year of the endeavor. The construction is described in the Byzantine historian Procopius' On </a:t>
            </a:r>
            <a:r>
              <a:rPr lang="en-US" dirty="0" smtClean="0"/>
              <a:t>Buildings</a:t>
            </a:r>
            <a:r>
              <a:rPr lang="tr-TR" dirty="0" smtClean="0"/>
              <a:t>.</a:t>
            </a:r>
          </a:p>
          <a:p>
            <a:r>
              <a:rPr lang="en-US" dirty="0"/>
              <a:t> The construction is described in the Byzantine historian Procopius' On Buildings </a:t>
            </a:r>
            <a:r>
              <a:rPr lang="en-US" dirty="0" smtClean="0"/>
              <a:t>The </a:t>
            </a:r>
            <a:r>
              <a:rPr lang="en-US" dirty="0"/>
              <a:t>emperor had material brought from all over the empire – such as Hellenistic columns from the Temple of Artemis at Ephesus, large stones from quarries in porphyry from Egypt, green marble from Thessaly, black stone from the Bosporus region, and yellow stone from Syria. More than ten thousand people were employed. This new church was contemporaneously recognized as a major work of architecture. The theories of Heron of Alexandria may have been utilized to address the challenges presented by building such an expansive dome over so large a space.[citation needed] The emperor, together with the Patriarch </a:t>
            </a:r>
            <a:r>
              <a:rPr lang="en-US" dirty="0" err="1"/>
              <a:t>Menas</a:t>
            </a:r>
            <a:r>
              <a:rPr lang="en-US" dirty="0"/>
              <a:t>, inaugurated the new basilica on 27 December 537 with much pomp. The mosaics inside the church were, however, only completed under the reign of Emperor Justin II (565–578).</a:t>
            </a:r>
            <a:endParaRPr lang="tr-TR" dirty="0"/>
          </a:p>
        </p:txBody>
      </p:sp>
      <p:sp>
        <p:nvSpPr>
          <p:cNvPr id="3" name="Başlık 2"/>
          <p:cNvSpPr>
            <a:spLocks noGrp="1"/>
          </p:cNvSpPr>
          <p:nvPr>
            <p:ph type="title"/>
          </p:nvPr>
        </p:nvSpPr>
        <p:spPr>
          <a:xfrm>
            <a:off x="467544" y="476672"/>
            <a:ext cx="7543800" cy="914400"/>
          </a:xfrm>
        </p:spPr>
        <p:txBody>
          <a:bodyPr/>
          <a:lstStyle/>
          <a:p>
            <a:r>
              <a:rPr lang="tr-TR" dirty="0" smtClean="0"/>
              <a:t>THIRD CHURCH</a:t>
            </a:r>
            <a:endParaRPr lang="tr-TR" dirty="0"/>
          </a:p>
        </p:txBody>
      </p:sp>
    </p:spTree>
    <p:extLst>
      <p:ext uri="{BB962C8B-B14F-4D97-AF65-F5344CB8AC3E}">
        <p14:creationId xmlns:p14="http://schemas.microsoft.com/office/powerpoint/2010/main" val="29636436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11560" y="2060848"/>
            <a:ext cx="7056784" cy="4176464"/>
          </a:xfrm>
        </p:spPr>
        <p:txBody>
          <a:bodyPr>
            <a:normAutofit/>
          </a:bodyPr>
          <a:lstStyle/>
          <a:p>
            <a:r>
              <a:rPr lang="en-US" dirty="0" err="1"/>
              <a:t>Hagia</a:t>
            </a:r>
            <a:r>
              <a:rPr lang="en-US" dirty="0"/>
              <a:t> Sophia is one of the greatest surviving examples of Byzantine </a:t>
            </a:r>
            <a:r>
              <a:rPr lang="en-US" dirty="0" err="1" smtClean="0"/>
              <a:t>architecture.Its</a:t>
            </a:r>
            <a:r>
              <a:rPr lang="en-US" dirty="0" smtClean="0"/>
              <a:t> </a:t>
            </a:r>
            <a:r>
              <a:rPr lang="en-US" dirty="0"/>
              <a:t>interior is decorated with mosaics and marble pillars and coverings of great artistic value. The temple itself was so richly and artistically decorated that Justinian proclaimed, "Solomon, I have outdone </a:t>
            </a:r>
            <a:r>
              <a:rPr lang="en-US" dirty="0" smtClean="0"/>
              <a:t>thee. </a:t>
            </a:r>
            <a:r>
              <a:rPr lang="en-US" dirty="0"/>
              <a:t>Justinian himself had overseen the completion of the greatest cathedral ever built up to that time, and it was to remain the largest cathedral for 1,000 years up until the completion of the cathedral in Seville in Spain</a:t>
            </a:r>
            <a:endParaRPr lang="tr-TR" dirty="0"/>
          </a:p>
        </p:txBody>
      </p:sp>
      <p:sp>
        <p:nvSpPr>
          <p:cNvPr id="3" name="Başlık 2"/>
          <p:cNvSpPr>
            <a:spLocks noGrp="1"/>
          </p:cNvSpPr>
          <p:nvPr>
            <p:ph type="title"/>
          </p:nvPr>
        </p:nvSpPr>
        <p:spPr>
          <a:xfrm>
            <a:off x="1043608" y="1268760"/>
            <a:ext cx="7543800" cy="914400"/>
          </a:xfrm>
        </p:spPr>
        <p:txBody>
          <a:bodyPr/>
          <a:lstStyle/>
          <a:p>
            <a:r>
              <a:rPr lang="tr-TR" dirty="0" smtClean="0"/>
              <a:t>ARCHITECTURE</a:t>
            </a:r>
            <a:endParaRPr lang="tr-TR" dirty="0"/>
          </a:p>
        </p:txBody>
      </p:sp>
    </p:spTree>
    <p:extLst>
      <p:ext uri="{BB962C8B-B14F-4D97-AF65-F5344CB8AC3E}">
        <p14:creationId xmlns:p14="http://schemas.microsoft.com/office/powerpoint/2010/main" val="6757375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lstStyle/>
          <a:p>
            <a:endParaRPr lang="tr-TR" dirty="0"/>
          </a:p>
        </p:txBody>
      </p:sp>
      <p:sp>
        <p:nvSpPr>
          <p:cNvPr id="3" name="Başlık 2"/>
          <p:cNvSpPr>
            <a:spLocks noGrp="1"/>
          </p:cNvSpPr>
          <p:nvPr>
            <p:ph type="title"/>
          </p:nvPr>
        </p:nvSpPr>
        <p:spPr/>
        <p:txBody>
          <a:bodyPr/>
          <a:lstStyle/>
          <a:p>
            <a:endParaRPr lang="tr-T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980728"/>
            <a:ext cx="7980234"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08981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11560" y="1340768"/>
            <a:ext cx="8040216" cy="5112568"/>
          </a:xfrm>
        </p:spPr>
        <p:txBody>
          <a:bodyPr>
            <a:normAutofit fontScale="92500" lnSpcReduction="10000"/>
          </a:bodyPr>
          <a:lstStyle/>
          <a:p>
            <a:r>
              <a:rPr lang="en-US" dirty="0"/>
              <a:t>The dome of </a:t>
            </a:r>
            <a:r>
              <a:rPr lang="en-US" dirty="0" err="1"/>
              <a:t>Hagia</a:t>
            </a:r>
            <a:r>
              <a:rPr lang="en-US" dirty="0"/>
              <a:t> Sophia has spurred particular interest for many art historians, architects and engineers because of the innovative way the original architects envisioned it. The cupola is carried on four spherical triangular </a:t>
            </a:r>
            <a:r>
              <a:rPr lang="en-US" dirty="0" err="1"/>
              <a:t>pendentives</a:t>
            </a:r>
            <a:r>
              <a:rPr lang="en-US" dirty="0"/>
              <a:t>, an element which was first fully realized in this building. The </a:t>
            </a:r>
            <a:r>
              <a:rPr lang="en-US" dirty="0" err="1"/>
              <a:t>pendentives</a:t>
            </a:r>
            <a:r>
              <a:rPr lang="en-US" dirty="0"/>
              <a:t> implement the transition from the circular base of the dome to the rectangular base </a:t>
            </a:r>
            <a:r>
              <a:rPr lang="en-US" dirty="0" smtClean="0"/>
              <a:t>below</a:t>
            </a:r>
            <a:r>
              <a:rPr lang="tr-TR" dirty="0" smtClean="0"/>
              <a:t>, </a:t>
            </a:r>
            <a:r>
              <a:rPr lang="en-US" dirty="0" smtClean="0"/>
              <a:t>restraining </a:t>
            </a:r>
            <a:r>
              <a:rPr lang="en-US" dirty="0"/>
              <a:t>the lateral forces of the dome and allow its weight to flow downwards. They were reinforced with buttresses during Byzantine and later during Ottoman times, under the guidance of the architect </a:t>
            </a:r>
            <a:r>
              <a:rPr lang="en-US" dirty="0" err="1"/>
              <a:t>Sinan</a:t>
            </a:r>
            <a:r>
              <a:rPr lang="en-US" dirty="0"/>
              <a:t>. The weight of the dome remained a problem for most of the building's existence. The original cupola collapsed entirely after the quake of 558; in 563 a new dome was built by </a:t>
            </a:r>
            <a:r>
              <a:rPr lang="en-US" dirty="0" err="1"/>
              <a:t>Isidore</a:t>
            </a:r>
            <a:r>
              <a:rPr lang="en-US" dirty="0"/>
              <a:t> the younger, a nephew of </a:t>
            </a:r>
            <a:r>
              <a:rPr lang="en-US" dirty="0" err="1"/>
              <a:t>Isidore</a:t>
            </a:r>
            <a:r>
              <a:rPr lang="en-US" dirty="0"/>
              <a:t> of Miletus. Unlike the original, this included 40 ribs and was slightly taller, in order to lower the lateral forces on the church walls. Larger section of the second dome collapsed as well, in two episodes, so that today only two sections of the present dome, in the north and south side, still date from the 562 reconstruction. Of the whole dome's 40 ribs, the surviving north section contains 8 ribs, while the south section includes 6 ribs.</a:t>
            </a:r>
            <a:endParaRPr lang="tr-TR" dirty="0"/>
          </a:p>
        </p:txBody>
      </p:sp>
      <p:sp>
        <p:nvSpPr>
          <p:cNvPr id="3" name="Başlık 2"/>
          <p:cNvSpPr>
            <a:spLocks noGrp="1"/>
          </p:cNvSpPr>
          <p:nvPr>
            <p:ph type="title"/>
          </p:nvPr>
        </p:nvSpPr>
        <p:spPr>
          <a:xfrm>
            <a:off x="1618750" y="332656"/>
            <a:ext cx="7543800" cy="914400"/>
          </a:xfrm>
        </p:spPr>
        <p:txBody>
          <a:bodyPr/>
          <a:lstStyle/>
          <a:p>
            <a:r>
              <a:rPr lang="tr-TR" dirty="0" smtClean="0"/>
              <a:t>DOME</a:t>
            </a:r>
            <a:endParaRPr lang="tr-TR" dirty="0"/>
          </a:p>
        </p:txBody>
      </p:sp>
    </p:spTree>
    <p:extLst>
      <p:ext uri="{BB962C8B-B14F-4D97-AF65-F5344CB8AC3E}">
        <p14:creationId xmlns:p14="http://schemas.microsoft.com/office/powerpoint/2010/main" val="240717999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oğal">
  <a:themeElements>
    <a:clrScheme name="Doğ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Doğ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Doğ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Elemental</Template>
  <TotalTime>36</TotalTime>
  <Words>1281</Words>
  <Application>Microsoft Office PowerPoint</Application>
  <PresentationFormat>Ekran Gösterisi (4:3)</PresentationFormat>
  <Paragraphs>28</Paragraphs>
  <Slides>18</Slides>
  <Notes>0</Notes>
  <HiddenSlides>0</HiddenSlides>
  <MMClips>0</MMClips>
  <ScaleCrop>false</ScaleCrop>
  <HeadingPairs>
    <vt:vector size="4" baseType="variant">
      <vt:variant>
        <vt:lpstr>Tema</vt:lpstr>
      </vt:variant>
      <vt:variant>
        <vt:i4>1</vt:i4>
      </vt:variant>
      <vt:variant>
        <vt:lpstr>Slayt Başlıkları</vt:lpstr>
      </vt:variant>
      <vt:variant>
        <vt:i4>18</vt:i4>
      </vt:variant>
    </vt:vector>
  </HeadingPairs>
  <TitlesOfParts>
    <vt:vector size="19" baseType="lpstr">
      <vt:lpstr>Doğal</vt:lpstr>
      <vt:lpstr>     HAGIA SOPHIA</vt:lpstr>
      <vt:lpstr>PowerPoint Sunusu</vt:lpstr>
      <vt:lpstr>               HISTORY</vt:lpstr>
      <vt:lpstr>FIRST CHURCH</vt:lpstr>
      <vt:lpstr>SECOND CHURCH</vt:lpstr>
      <vt:lpstr>THIRD CHURCH</vt:lpstr>
      <vt:lpstr>ARCHITECTURE</vt:lpstr>
      <vt:lpstr>PowerPoint Sunusu</vt:lpstr>
      <vt:lpstr>DOME</vt:lpstr>
      <vt:lpstr>MINARETS</vt:lpstr>
      <vt:lpstr>PowerPoint Sunusu</vt:lpstr>
      <vt:lpstr>NARTHEX AND PORTALS</vt:lpstr>
      <vt:lpstr>PowerPoint Sunusu</vt:lpstr>
      <vt:lpstr>UPPER GALLERY</vt:lpstr>
      <vt:lpstr>PowerPoint Sunusu</vt:lpstr>
      <vt:lpstr>MARBLE DOOR</vt:lpstr>
      <vt:lpstr>PowerPoint Sunusu</vt:lpstr>
      <vt:lpstr>WISHING COLUMN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HAGIA SOPHIA</dc:title>
  <dc:creator>yeliz</dc:creator>
  <cp:lastModifiedBy>yeliz</cp:lastModifiedBy>
  <cp:revision>4</cp:revision>
  <dcterms:created xsi:type="dcterms:W3CDTF">2013-06-02T22:31:16Z</dcterms:created>
  <dcterms:modified xsi:type="dcterms:W3CDTF">2013-06-02T23:07:46Z</dcterms:modified>
</cp:coreProperties>
</file>