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A5A9-D8C3-469C-BCDB-EB62D1318E8A}" type="datetimeFigureOut">
              <a:rPr lang="tr-TR" smtClean="0"/>
              <a:t>23.09.2013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68C7-2C85-49F1-8AF0-0454270477C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A5A9-D8C3-469C-BCDB-EB62D1318E8A}" type="datetimeFigureOut">
              <a:rPr lang="tr-TR" smtClean="0"/>
              <a:t>23.09.2013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68C7-2C85-49F1-8AF0-0454270477C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A5A9-D8C3-469C-BCDB-EB62D1318E8A}" type="datetimeFigureOut">
              <a:rPr lang="tr-TR" smtClean="0"/>
              <a:t>23.09.2013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68C7-2C85-49F1-8AF0-0454270477C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A5A9-D8C3-469C-BCDB-EB62D1318E8A}" type="datetimeFigureOut">
              <a:rPr lang="tr-TR" smtClean="0"/>
              <a:t>23.09.2013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68C7-2C85-49F1-8AF0-0454270477C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A5A9-D8C3-469C-BCDB-EB62D1318E8A}" type="datetimeFigureOut">
              <a:rPr lang="tr-TR" smtClean="0"/>
              <a:t>23.09.2013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68C7-2C85-49F1-8AF0-0454270477C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A5A9-D8C3-469C-BCDB-EB62D1318E8A}" type="datetimeFigureOut">
              <a:rPr lang="tr-TR" smtClean="0"/>
              <a:t>23.09.2013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68C7-2C85-49F1-8AF0-0454270477C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A5A9-D8C3-469C-BCDB-EB62D1318E8A}" type="datetimeFigureOut">
              <a:rPr lang="tr-TR" smtClean="0"/>
              <a:t>23.09.2013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68C7-2C85-49F1-8AF0-0454270477C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A5A9-D8C3-469C-BCDB-EB62D1318E8A}" type="datetimeFigureOut">
              <a:rPr lang="tr-TR" smtClean="0"/>
              <a:t>23.09.2013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68C7-2C85-49F1-8AF0-0454270477C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A5A9-D8C3-469C-BCDB-EB62D1318E8A}" type="datetimeFigureOut">
              <a:rPr lang="tr-TR" smtClean="0"/>
              <a:t>23.09.2013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68C7-2C85-49F1-8AF0-0454270477C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A5A9-D8C3-469C-BCDB-EB62D1318E8A}" type="datetimeFigureOut">
              <a:rPr lang="tr-TR" smtClean="0"/>
              <a:t>23.09.2013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68C7-2C85-49F1-8AF0-0454270477C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A5A9-D8C3-469C-BCDB-EB62D1318E8A}" type="datetimeFigureOut">
              <a:rPr lang="tr-TR" smtClean="0"/>
              <a:t>23.09.2013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68C7-2C85-49F1-8AF0-0454270477C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FA5A9-D8C3-469C-BCDB-EB62D1318E8A}" type="datetimeFigureOut">
              <a:rPr lang="tr-TR" smtClean="0"/>
              <a:t>23.09.2013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268C7-2C85-49F1-8AF0-0454270477C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upload.wikimedia.org/wikipedia/commons/e/e5/Galata_Tower_(67m.).jp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pload.wikimedia.org/wikipedia/commons/f/fc/Galata_Tower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071538" y="928671"/>
            <a:ext cx="7143800" cy="1785949"/>
          </a:xfrm>
        </p:spPr>
        <p:txBody>
          <a:bodyPr/>
          <a:lstStyle/>
          <a:p>
            <a:r>
              <a:rPr lang="tr-TR" dirty="0" smtClean="0"/>
              <a:t>THE GALATA TOWER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3 Resim" descr="File:Galata Tower (67m.)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4" y="2857496"/>
            <a:ext cx="4657725" cy="309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History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The</a:t>
            </a:r>
            <a:r>
              <a:rPr lang="tr-TR" dirty="0"/>
              <a:t> Galata </a:t>
            </a:r>
            <a:r>
              <a:rPr lang="tr-TR" dirty="0" err="1"/>
              <a:t>Tower</a:t>
            </a:r>
            <a:r>
              <a:rPr lang="tr-TR" dirty="0"/>
              <a:t> (Galata Kulesi in </a:t>
            </a:r>
            <a:r>
              <a:rPr lang="tr-TR" dirty="0" err="1"/>
              <a:t>Turkish</a:t>
            </a:r>
            <a:r>
              <a:rPr lang="tr-TR" dirty="0"/>
              <a:t>) —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dirty="0" err="1"/>
              <a:t>Christea</a:t>
            </a:r>
            <a:r>
              <a:rPr lang="tr-TR" dirty="0"/>
              <a:t> </a:t>
            </a:r>
            <a:r>
              <a:rPr lang="tr-TR" dirty="0" err="1"/>
              <a:t>Turris</a:t>
            </a:r>
            <a:r>
              <a:rPr lang="tr-TR" dirty="0"/>
              <a:t> (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Tower</a:t>
            </a:r>
            <a:r>
              <a:rPr lang="tr-TR" dirty="0"/>
              <a:t> of </a:t>
            </a:r>
            <a:r>
              <a:rPr lang="tr-TR" dirty="0" err="1"/>
              <a:t>Christ</a:t>
            </a:r>
            <a:r>
              <a:rPr lang="tr-TR" dirty="0"/>
              <a:t> in Latin)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Genoese</a:t>
            </a:r>
            <a:r>
              <a:rPr lang="tr-TR" dirty="0"/>
              <a:t> — is a </a:t>
            </a:r>
            <a:r>
              <a:rPr lang="tr-TR" dirty="0" err="1"/>
              <a:t>medieval</a:t>
            </a:r>
            <a:r>
              <a:rPr lang="tr-TR" dirty="0"/>
              <a:t> </a:t>
            </a:r>
            <a:r>
              <a:rPr lang="tr-TR" dirty="0" err="1"/>
              <a:t>stone</a:t>
            </a:r>
            <a:r>
              <a:rPr lang="tr-TR" dirty="0"/>
              <a:t> </a:t>
            </a:r>
            <a:r>
              <a:rPr lang="tr-TR" dirty="0" err="1"/>
              <a:t>tower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Galata/Karaköy </a:t>
            </a:r>
            <a:r>
              <a:rPr lang="tr-TR" dirty="0" err="1"/>
              <a:t>quarter</a:t>
            </a:r>
            <a:r>
              <a:rPr lang="tr-TR" dirty="0"/>
              <a:t> of </a:t>
            </a:r>
            <a:r>
              <a:rPr lang="tr-TR" dirty="0" err="1"/>
              <a:t>Istanbul</a:t>
            </a:r>
            <a:r>
              <a:rPr lang="tr-TR" dirty="0"/>
              <a:t>, </a:t>
            </a:r>
            <a:r>
              <a:rPr lang="tr-TR" dirty="0" err="1"/>
              <a:t>Turkey</a:t>
            </a:r>
            <a:r>
              <a:rPr lang="tr-TR" dirty="0"/>
              <a:t>, </a:t>
            </a:r>
            <a:r>
              <a:rPr lang="tr-TR" dirty="0" err="1"/>
              <a:t>just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north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Golden </a:t>
            </a:r>
            <a:r>
              <a:rPr lang="tr-TR" dirty="0" err="1"/>
              <a:t>Horn</a:t>
            </a:r>
            <a:r>
              <a:rPr lang="tr-TR" dirty="0"/>
              <a:t>. </a:t>
            </a:r>
            <a:r>
              <a:rPr lang="tr-TR" dirty="0" err="1"/>
              <a:t>One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city's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striking</a:t>
            </a:r>
            <a:r>
              <a:rPr lang="tr-TR" dirty="0"/>
              <a:t> </a:t>
            </a:r>
            <a:r>
              <a:rPr lang="tr-TR" dirty="0" err="1"/>
              <a:t>landmarks</a:t>
            </a:r>
            <a:r>
              <a:rPr lang="tr-TR" dirty="0"/>
              <a:t>, it is a </a:t>
            </a:r>
            <a:r>
              <a:rPr lang="tr-TR" dirty="0" err="1"/>
              <a:t>high</a:t>
            </a:r>
            <a:r>
              <a:rPr lang="tr-TR" dirty="0"/>
              <a:t>, </a:t>
            </a:r>
            <a:r>
              <a:rPr lang="tr-TR" dirty="0" err="1"/>
              <a:t>cone</a:t>
            </a:r>
            <a:r>
              <a:rPr lang="tr-TR" dirty="0"/>
              <a:t>-</a:t>
            </a:r>
            <a:r>
              <a:rPr lang="tr-TR" dirty="0" err="1"/>
              <a:t>capped</a:t>
            </a:r>
            <a:r>
              <a:rPr lang="tr-TR" dirty="0"/>
              <a:t> </a:t>
            </a:r>
            <a:r>
              <a:rPr lang="tr-TR" dirty="0" err="1"/>
              <a:t>cylinder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dominates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skyline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offers</a:t>
            </a:r>
            <a:r>
              <a:rPr lang="tr-TR" dirty="0"/>
              <a:t> a </a:t>
            </a:r>
            <a:r>
              <a:rPr lang="tr-TR" dirty="0" err="1"/>
              <a:t>panoramic</a:t>
            </a:r>
            <a:r>
              <a:rPr lang="tr-TR" dirty="0"/>
              <a:t> </a:t>
            </a:r>
            <a:r>
              <a:rPr lang="tr-TR" dirty="0" err="1"/>
              <a:t>vista</a:t>
            </a:r>
            <a:r>
              <a:rPr lang="tr-TR" dirty="0"/>
              <a:t> of </a:t>
            </a:r>
            <a:r>
              <a:rPr lang="tr-TR" dirty="0" err="1"/>
              <a:t>Old</a:t>
            </a:r>
            <a:r>
              <a:rPr lang="tr-TR" dirty="0"/>
              <a:t> </a:t>
            </a:r>
            <a:r>
              <a:rPr lang="tr-TR" dirty="0" err="1"/>
              <a:t>Istanbul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environs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SIZE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tr-TR" dirty="0"/>
              <a:t> </a:t>
            </a:r>
          </a:p>
          <a:p>
            <a:r>
              <a:rPr lang="tr-TR" dirty="0" err="1"/>
              <a:t>The</a:t>
            </a:r>
            <a:r>
              <a:rPr lang="tr-TR" dirty="0"/>
              <a:t> nine-</a:t>
            </a:r>
            <a:r>
              <a:rPr lang="tr-TR" dirty="0" err="1"/>
              <a:t>story</a:t>
            </a:r>
            <a:r>
              <a:rPr lang="tr-TR" dirty="0"/>
              <a:t> </a:t>
            </a:r>
            <a:r>
              <a:rPr lang="tr-TR" dirty="0" err="1"/>
              <a:t>tower</a:t>
            </a:r>
            <a:r>
              <a:rPr lang="tr-TR" dirty="0"/>
              <a:t> is 66.90 </a:t>
            </a:r>
            <a:r>
              <a:rPr lang="tr-TR" dirty="0" err="1"/>
              <a:t>meters</a:t>
            </a:r>
            <a:r>
              <a:rPr lang="tr-TR" dirty="0"/>
              <a:t> </a:t>
            </a:r>
            <a:r>
              <a:rPr lang="tr-TR" dirty="0" err="1"/>
              <a:t>tall</a:t>
            </a:r>
            <a:r>
              <a:rPr lang="tr-TR" dirty="0"/>
              <a:t> (62.59 m </a:t>
            </a:r>
            <a:r>
              <a:rPr lang="tr-TR" dirty="0" err="1"/>
              <a:t>without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ornament</a:t>
            </a:r>
            <a:r>
              <a:rPr lang="tr-TR" dirty="0"/>
              <a:t> on top, 51.65 m at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observation</a:t>
            </a:r>
            <a:r>
              <a:rPr lang="tr-TR" dirty="0"/>
              <a:t> </a:t>
            </a:r>
            <a:r>
              <a:rPr lang="tr-TR" dirty="0" err="1"/>
              <a:t>deck</a:t>
            </a:r>
            <a:r>
              <a:rPr lang="tr-TR" dirty="0"/>
              <a:t>),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city's</a:t>
            </a:r>
            <a:r>
              <a:rPr lang="tr-TR" dirty="0"/>
              <a:t> </a:t>
            </a:r>
            <a:r>
              <a:rPr lang="tr-TR" dirty="0" err="1"/>
              <a:t>tallest</a:t>
            </a:r>
            <a:r>
              <a:rPr lang="tr-TR" dirty="0"/>
              <a:t> </a:t>
            </a:r>
            <a:r>
              <a:rPr lang="tr-TR" dirty="0" err="1"/>
              <a:t>structure</a:t>
            </a:r>
            <a:r>
              <a:rPr lang="tr-TR" dirty="0"/>
              <a:t> </a:t>
            </a:r>
            <a:r>
              <a:rPr lang="tr-TR" dirty="0" err="1"/>
              <a:t>when</a:t>
            </a:r>
            <a:r>
              <a:rPr lang="tr-TR" dirty="0"/>
              <a:t> it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built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elevation</a:t>
            </a:r>
            <a:r>
              <a:rPr lang="tr-TR" dirty="0"/>
              <a:t> at </a:t>
            </a:r>
            <a:r>
              <a:rPr lang="tr-TR" dirty="0" err="1"/>
              <a:t>ground</a:t>
            </a:r>
            <a:r>
              <a:rPr lang="tr-TR" dirty="0"/>
              <a:t> </a:t>
            </a:r>
            <a:r>
              <a:rPr lang="tr-TR" dirty="0" err="1"/>
              <a:t>level</a:t>
            </a:r>
            <a:r>
              <a:rPr lang="tr-TR" dirty="0"/>
              <a:t> is 35 </a:t>
            </a:r>
            <a:r>
              <a:rPr lang="tr-TR" dirty="0" err="1"/>
              <a:t>meters</a:t>
            </a:r>
            <a:r>
              <a:rPr lang="tr-TR" dirty="0"/>
              <a:t> </a:t>
            </a:r>
            <a:r>
              <a:rPr lang="tr-TR" dirty="0" err="1"/>
              <a:t>above</a:t>
            </a:r>
            <a:r>
              <a:rPr lang="tr-TR" dirty="0"/>
              <a:t> </a:t>
            </a:r>
            <a:r>
              <a:rPr lang="tr-TR" dirty="0" err="1"/>
              <a:t>sea</a:t>
            </a:r>
            <a:r>
              <a:rPr lang="tr-TR" dirty="0"/>
              <a:t>-</a:t>
            </a:r>
            <a:r>
              <a:rPr lang="tr-TR" dirty="0" err="1"/>
              <a:t>level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tower</a:t>
            </a:r>
            <a:r>
              <a:rPr lang="tr-TR" dirty="0"/>
              <a:t> has an </a:t>
            </a:r>
            <a:r>
              <a:rPr lang="tr-TR" dirty="0" err="1"/>
              <a:t>external</a:t>
            </a:r>
            <a:r>
              <a:rPr lang="tr-TR" dirty="0"/>
              <a:t> </a:t>
            </a:r>
            <a:r>
              <a:rPr lang="tr-TR" dirty="0" err="1"/>
              <a:t>diameter</a:t>
            </a:r>
            <a:r>
              <a:rPr lang="tr-TR" dirty="0"/>
              <a:t> of 16.45 </a:t>
            </a:r>
            <a:r>
              <a:rPr lang="tr-TR" dirty="0" err="1"/>
              <a:t>meters</a:t>
            </a:r>
            <a:r>
              <a:rPr lang="tr-TR" dirty="0"/>
              <a:t> at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base</a:t>
            </a:r>
            <a:r>
              <a:rPr lang="tr-TR" dirty="0"/>
              <a:t>, an 8.95 </a:t>
            </a:r>
            <a:r>
              <a:rPr lang="tr-TR" dirty="0" err="1"/>
              <a:t>meters</a:t>
            </a:r>
            <a:r>
              <a:rPr lang="tr-TR" dirty="0"/>
              <a:t> </a:t>
            </a:r>
            <a:r>
              <a:rPr lang="tr-TR" dirty="0" err="1"/>
              <a:t>diameter</a:t>
            </a:r>
            <a:r>
              <a:rPr lang="tr-TR" dirty="0"/>
              <a:t> inside,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walls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3.75 </a:t>
            </a:r>
            <a:r>
              <a:rPr lang="tr-TR" dirty="0" err="1"/>
              <a:t>meters</a:t>
            </a:r>
            <a:r>
              <a:rPr lang="tr-TR" dirty="0"/>
              <a:t> </a:t>
            </a:r>
            <a:r>
              <a:rPr lang="tr-TR" dirty="0" err="1"/>
              <a:t>thick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FACILITIES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/>
              <a:t>There</a:t>
            </a:r>
            <a:r>
              <a:rPr lang="tr-TR" dirty="0"/>
              <a:t> is a </a:t>
            </a:r>
            <a:r>
              <a:rPr lang="tr-TR" dirty="0" err="1"/>
              <a:t>restaurant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café</a:t>
            </a:r>
            <a:r>
              <a:rPr lang="tr-TR" dirty="0"/>
              <a:t> on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upper</a:t>
            </a:r>
            <a:r>
              <a:rPr lang="tr-TR" dirty="0"/>
              <a:t> </a:t>
            </a:r>
            <a:r>
              <a:rPr lang="tr-TR" dirty="0" err="1"/>
              <a:t>floors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command</a:t>
            </a:r>
            <a:r>
              <a:rPr lang="tr-TR" dirty="0"/>
              <a:t> a </a:t>
            </a:r>
            <a:r>
              <a:rPr lang="tr-TR" dirty="0" err="1"/>
              <a:t>magnificent</a:t>
            </a:r>
            <a:r>
              <a:rPr lang="tr-TR" dirty="0"/>
              <a:t> </a:t>
            </a:r>
            <a:r>
              <a:rPr lang="tr-TR" dirty="0" err="1"/>
              <a:t>view</a:t>
            </a:r>
            <a:r>
              <a:rPr lang="tr-TR" dirty="0"/>
              <a:t> of </a:t>
            </a:r>
            <a:r>
              <a:rPr lang="tr-TR" dirty="0" err="1"/>
              <a:t>Istanbul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Bosphorus</a:t>
            </a:r>
            <a:r>
              <a:rPr lang="tr-TR" dirty="0"/>
              <a:t>.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located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upper</a:t>
            </a:r>
            <a:r>
              <a:rPr lang="tr-TR" dirty="0"/>
              <a:t> </a:t>
            </a:r>
            <a:r>
              <a:rPr lang="tr-TR" dirty="0" err="1"/>
              <a:t>floors</a:t>
            </a:r>
            <a:r>
              <a:rPr lang="tr-TR" dirty="0"/>
              <a:t> is a </a:t>
            </a:r>
            <a:r>
              <a:rPr lang="tr-TR" dirty="0" err="1"/>
              <a:t>night</a:t>
            </a:r>
            <a:r>
              <a:rPr lang="tr-TR" dirty="0"/>
              <a:t> </a:t>
            </a:r>
            <a:r>
              <a:rPr lang="tr-TR" dirty="0" err="1"/>
              <a:t>club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hosts</a:t>
            </a:r>
            <a:r>
              <a:rPr lang="tr-TR" dirty="0"/>
              <a:t> a </a:t>
            </a:r>
            <a:r>
              <a:rPr lang="tr-TR" dirty="0" err="1"/>
              <a:t>Turkish</a:t>
            </a:r>
            <a:r>
              <a:rPr lang="tr-TR" dirty="0"/>
              <a:t> </a:t>
            </a:r>
            <a:r>
              <a:rPr lang="tr-TR" dirty="0" err="1"/>
              <a:t>show</a:t>
            </a:r>
            <a:r>
              <a:rPr lang="tr-TR" dirty="0"/>
              <a:t>.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operating</a:t>
            </a:r>
            <a:r>
              <a:rPr lang="tr-TR" dirty="0"/>
              <a:t> </a:t>
            </a:r>
            <a:r>
              <a:rPr lang="tr-TR" dirty="0" err="1"/>
              <a:t>elevators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carry</a:t>
            </a:r>
            <a:r>
              <a:rPr lang="tr-TR" dirty="0"/>
              <a:t> </a:t>
            </a:r>
            <a:r>
              <a:rPr lang="tr-TR" dirty="0" err="1"/>
              <a:t>visitors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lower</a:t>
            </a:r>
            <a:r>
              <a:rPr lang="tr-TR" dirty="0"/>
              <a:t> </a:t>
            </a:r>
            <a:r>
              <a:rPr lang="tr-TR" dirty="0" err="1"/>
              <a:t>level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upper</a:t>
            </a:r>
            <a:r>
              <a:rPr lang="tr-TR" dirty="0"/>
              <a:t> </a:t>
            </a:r>
            <a:r>
              <a:rPr lang="tr-TR" dirty="0" err="1"/>
              <a:t>levels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tower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built</a:t>
            </a:r>
            <a:r>
              <a:rPr lang="tr-TR" dirty="0"/>
              <a:t> as </a:t>
            </a:r>
            <a:r>
              <a:rPr lang="tr-TR" i="1" dirty="0" err="1"/>
              <a:t>Christea</a:t>
            </a:r>
            <a:r>
              <a:rPr lang="tr-TR" i="1" dirty="0"/>
              <a:t> </a:t>
            </a:r>
            <a:r>
              <a:rPr lang="tr-TR" i="1" dirty="0" err="1"/>
              <a:t>Turris</a:t>
            </a:r>
            <a:r>
              <a:rPr lang="tr-TR" dirty="0"/>
              <a:t> (</a:t>
            </a:r>
            <a:r>
              <a:rPr lang="tr-TR" dirty="0" err="1"/>
              <a:t>Tower</a:t>
            </a:r>
            <a:r>
              <a:rPr lang="tr-TR" dirty="0"/>
              <a:t> of </a:t>
            </a:r>
            <a:r>
              <a:rPr lang="tr-TR" dirty="0" err="1"/>
              <a:t>Christ</a:t>
            </a:r>
            <a:r>
              <a:rPr lang="tr-TR" dirty="0"/>
              <a:t>) in 1348 </a:t>
            </a:r>
            <a:r>
              <a:rPr lang="tr-TR" dirty="0" err="1"/>
              <a:t>during</a:t>
            </a:r>
            <a:r>
              <a:rPr lang="tr-TR" dirty="0"/>
              <a:t> an </a:t>
            </a:r>
            <a:r>
              <a:rPr lang="tr-TR" dirty="0" err="1"/>
              <a:t>expansion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Genoese</a:t>
            </a:r>
            <a:r>
              <a:rPr lang="tr-TR" dirty="0"/>
              <a:t> </a:t>
            </a:r>
            <a:r>
              <a:rPr lang="tr-TR" dirty="0" err="1"/>
              <a:t>colony</a:t>
            </a:r>
            <a:r>
              <a:rPr lang="tr-TR" dirty="0"/>
              <a:t> in </a:t>
            </a:r>
            <a:r>
              <a:rPr lang="tr-TR" dirty="0" err="1"/>
              <a:t>Constantinople</a:t>
            </a:r>
            <a:r>
              <a:rPr lang="tr-TR" dirty="0"/>
              <a:t>.</a:t>
            </a:r>
            <a:r>
              <a:rPr lang="tr-TR" dirty="0" err="1"/>
              <a:t>The</a:t>
            </a:r>
            <a:r>
              <a:rPr lang="tr-TR" dirty="0"/>
              <a:t> Galata </a:t>
            </a:r>
            <a:r>
              <a:rPr lang="tr-TR" dirty="0" err="1"/>
              <a:t>Tower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tallest</a:t>
            </a:r>
            <a:r>
              <a:rPr lang="tr-TR" dirty="0"/>
              <a:t> </a:t>
            </a:r>
            <a:r>
              <a:rPr lang="tr-TR" dirty="0" err="1"/>
              <a:t>building</a:t>
            </a:r>
            <a:r>
              <a:rPr lang="tr-TR" dirty="0"/>
              <a:t> in </a:t>
            </a:r>
            <a:r>
              <a:rPr lang="tr-TR" dirty="0" err="1"/>
              <a:t>Istanbul</a:t>
            </a:r>
            <a:r>
              <a:rPr lang="tr-TR" dirty="0"/>
              <a:t> at 219½ </a:t>
            </a:r>
            <a:r>
              <a:rPr lang="tr-TR" dirty="0" err="1"/>
              <a:t>feet</a:t>
            </a:r>
            <a:r>
              <a:rPr lang="tr-TR" dirty="0"/>
              <a:t> (66.9 m) </a:t>
            </a:r>
            <a:r>
              <a:rPr lang="tr-TR" dirty="0" err="1"/>
              <a:t>when</a:t>
            </a:r>
            <a:r>
              <a:rPr lang="tr-TR" dirty="0"/>
              <a:t> it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built</a:t>
            </a:r>
            <a:r>
              <a:rPr lang="tr-TR" dirty="0"/>
              <a:t> in 1348. </a:t>
            </a:r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built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replace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original</a:t>
            </a:r>
            <a:r>
              <a:rPr lang="tr-TR" dirty="0"/>
              <a:t> </a:t>
            </a:r>
            <a:r>
              <a:rPr lang="tr-TR" dirty="0" err="1"/>
              <a:t>tower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destroyed</a:t>
            </a:r>
            <a:r>
              <a:rPr lang="tr-TR" dirty="0"/>
              <a:t>, Galata </a:t>
            </a:r>
            <a:r>
              <a:rPr lang="tr-TR" dirty="0" err="1"/>
              <a:t>Tower</a:t>
            </a:r>
            <a:r>
              <a:rPr lang="tr-TR" dirty="0"/>
              <a:t> (</a:t>
            </a:r>
            <a:r>
              <a:rPr lang="tr-TR" dirty="0" err="1"/>
              <a:t>old</a:t>
            </a:r>
            <a:r>
              <a:rPr lang="tr-TR" dirty="0"/>
              <a:t>). </a:t>
            </a:r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apex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fortifications</a:t>
            </a:r>
            <a:r>
              <a:rPr lang="tr-TR" dirty="0"/>
              <a:t> </a:t>
            </a:r>
            <a:r>
              <a:rPr lang="tr-TR" dirty="0" err="1"/>
              <a:t>surrounding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Genoese</a:t>
            </a:r>
            <a:r>
              <a:rPr lang="tr-TR" dirty="0"/>
              <a:t> </a:t>
            </a:r>
            <a:r>
              <a:rPr lang="tr-TR" dirty="0" err="1"/>
              <a:t>citadel</a:t>
            </a:r>
            <a:r>
              <a:rPr lang="tr-TR" dirty="0"/>
              <a:t> of Galata.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current</a:t>
            </a:r>
            <a:r>
              <a:rPr lang="tr-TR" dirty="0"/>
              <a:t> </a:t>
            </a:r>
            <a:r>
              <a:rPr lang="tr-TR" dirty="0" err="1"/>
              <a:t>tower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not be </a:t>
            </a:r>
            <a:r>
              <a:rPr lang="tr-TR" dirty="0" err="1"/>
              <a:t>confused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old</a:t>
            </a:r>
            <a:r>
              <a:rPr lang="tr-TR" dirty="0"/>
              <a:t> </a:t>
            </a:r>
            <a:r>
              <a:rPr lang="tr-TR" dirty="0" err="1"/>
              <a:t>Tower</a:t>
            </a:r>
            <a:r>
              <a:rPr lang="tr-TR" dirty="0"/>
              <a:t> of Galata, an </a:t>
            </a:r>
            <a:r>
              <a:rPr lang="tr-TR" dirty="0" err="1"/>
              <a:t>original</a:t>
            </a:r>
            <a:r>
              <a:rPr lang="tr-TR" dirty="0"/>
              <a:t> </a:t>
            </a:r>
            <a:r>
              <a:rPr lang="tr-TR" dirty="0" err="1"/>
              <a:t>Byzantine</a:t>
            </a:r>
            <a:r>
              <a:rPr lang="tr-TR" dirty="0"/>
              <a:t> </a:t>
            </a:r>
            <a:r>
              <a:rPr lang="tr-TR" dirty="0" err="1"/>
              <a:t>tower</a:t>
            </a:r>
            <a:r>
              <a:rPr lang="tr-TR" dirty="0"/>
              <a:t> </a:t>
            </a:r>
            <a:r>
              <a:rPr lang="tr-TR" dirty="0" err="1"/>
              <a:t>named</a:t>
            </a:r>
            <a:r>
              <a:rPr lang="tr-TR" dirty="0"/>
              <a:t> </a:t>
            </a:r>
            <a:r>
              <a:rPr lang="tr-TR" i="1" dirty="0" err="1"/>
              <a:t>Megalos</a:t>
            </a:r>
            <a:r>
              <a:rPr lang="tr-TR" i="1" dirty="0"/>
              <a:t> </a:t>
            </a:r>
            <a:r>
              <a:rPr lang="tr-TR" i="1" dirty="0" err="1"/>
              <a:t>Pyrgos</a:t>
            </a:r>
            <a:r>
              <a:rPr lang="tr-TR" dirty="0"/>
              <a:t> (</a:t>
            </a:r>
            <a:r>
              <a:rPr lang="tr-TR" dirty="0" err="1"/>
              <a:t>English</a:t>
            </a:r>
            <a:r>
              <a:rPr lang="tr-TR" dirty="0"/>
              <a:t>: </a:t>
            </a:r>
            <a:r>
              <a:rPr lang="tr-TR" i="1" dirty="0" err="1"/>
              <a:t>Great</a:t>
            </a:r>
            <a:r>
              <a:rPr lang="tr-TR" i="1" dirty="0"/>
              <a:t> </a:t>
            </a:r>
            <a:r>
              <a:rPr lang="tr-TR" i="1" dirty="0" err="1"/>
              <a:t>Tower</a:t>
            </a:r>
            <a:r>
              <a:rPr lang="tr-TR" dirty="0"/>
              <a:t>)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controlled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northern</a:t>
            </a:r>
            <a:r>
              <a:rPr lang="tr-TR" dirty="0"/>
              <a:t> </a:t>
            </a:r>
            <a:r>
              <a:rPr lang="tr-TR" dirty="0" err="1"/>
              <a:t>end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massive</a:t>
            </a:r>
            <a:r>
              <a:rPr lang="tr-TR" dirty="0"/>
              <a:t> </a:t>
            </a:r>
            <a:r>
              <a:rPr lang="tr-TR" dirty="0" err="1"/>
              <a:t>sea</a:t>
            </a:r>
            <a:r>
              <a:rPr lang="tr-TR" dirty="0"/>
              <a:t> </a:t>
            </a:r>
            <a:r>
              <a:rPr lang="tr-TR" dirty="0" err="1"/>
              <a:t>chain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closed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entrance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Golden </a:t>
            </a:r>
            <a:r>
              <a:rPr lang="tr-TR" dirty="0" err="1"/>
              <a:t>Horn</a:t>
            </a:r>
            <a:r>
              <a:rPr lang="tr-TR" dirty="0"/>
              <a:t>.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tower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on a </a:t>
            </a:r>
            <a:r>
              <a:rPr lang="tr-TR" dirty="0" err="1"/>
              <a:t>different</a:t>
            </a:r>
            <a:r>
              <a:rPr lang="tr-TR" dirty="0"/>
              <a:t> site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largely</a:t>
            </a:r>
            <a:r>
              <a:rPr lang="tr-TR" dirty="0"/>
              <a:t> </a:t>
            </a:r>
            <a:r>
              <a:rPr lang="tr-TR" dirty="0" err="1"/>
              <a:t>destroyed</a:t>
            </a:r>
            <a:r>
              <a:rPr lang="tr-TR" dirty="0"/>
              <a:t> in 1203,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Fourth</a:t>
            </a:r>
            <a:r>
              <a:rPr lang="tr-TR" dirty="0"/>
              <a:t> </a:t>
            </a:r>
            <a:r>
              <a:rPr lang="tr-TR" dirty="0" err="1"/>
              <a:t>Crusade</a:t>
            </a:r>
            <a:r>
              <a:rPr lang="tr-TR" dirty="0"/>
              <a:t> of 1202–1204.</a:t>
            </a:r>
            <a:r>
              <a:rPr lang="tr-TR" u="sng" baseline="30000" dirty="0"/>
              <a:t> </a:t>
            </a:r>
            <a:r>
              <a:rPr lang="tr-TR" dirty="0"/>
              <a:t> 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Architecture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upper</a:t>
            </a:r>
            <a:r>
              <a:rPr lang="tr-TR" dirty="0"/>
              <a:t> </a:t>
            </a:r>
            <a:r>
              <a:rPr lang="tr-TR" dirty="0" err="1"/>
              <a:t>section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tower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conical</a:t>
            </a:r>
            <a:r>
              <a:rPr lang="tr-TR" dirty="0"/>
              <a:t> </a:t>
            </a:r>
            <a:r>
              <a:rPr lang="tr-TR" dirty="0" err="1"/>
              <a:t>cap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slightly</a:t>
            </a:r>
            <a:r>
              <a:rPr lang="tr-TR" dirty="0"/>
              <a:t> </a:t>
            </a:r>
            <a:r>
              <a:rPr lang="tr-TR" dirty="0" err="1"/>
              <a:t>modified</a:t>
            </a:r>
            <a:r>
              <a:rPr lang="tr-TR" dirty="0"/>
              <a:t> in </a:t>
            </a:r>
            <a:r>
              <a:rPr lang="tr-TR" dirty="0" err="1"/>
              <a:t>several</a:t>
            </a:r>
            <a:r>
              <a:rPr lang="tr-TR" dirty="0"/>
              <a:t> </a:t>
            </a:r>
            <a:r>
              <a:rPr lang="tr-TR" dirty="0" err="1"/>
              <a:t>restorations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Ottoman</a:t>
            </a:r>
            <a:r>
              <a:rPr lang="tr-TR" dirty="0"/>
              <a:t> </a:t>
            </a:r>
            <a:r>
              <a:rPr lang="tr-TR" dirty="0" err="1"/>
              <a:t>period</a:t>
            </a:r>
            <a:r>
              <a:rPr lang="tr-TR" dirty="0"/>
              <a:t> </a:t>
            </a:r>
            <a:r>
              <a:rPr lang="tr-TR" dirty="0" err="1"/>
              <a:t>when</a:t>
            </a:r>
            <a:r>
              <a:rPr lang="tr-TR" dirty="0"/>
              <a:t> it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as an </a:t>
            </a:r>
            <a:r>
              <a:rPr lang="tr-TR" dirty="0" err="1"/>
              <a:t>observation</a:t>
            </a:r>
            <a:r>
              <a:rPr lang="tr-TR" dirty="0"/>
              <a:t> </a:t>
            </a:r>
            <a:r>
              <a:rPr lang="tr-TR" dirty="0" err="1"/>
              <a:t>tower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spotting</a:t>
            </a:r>
            <a:r>
              <a:rPr lang="tr-TR" dirty="0"/>
              <a:t> </a:t>
            </a:r>
            <a:r>
              <a:rPr lang="tr-TR" dirty="0" err="1"/>
              <a:t>fires</a:t>
            </a:r>
            <a:r>
              <a:rPr lang="tr-TR" dirty="0"/>
              <a:t>.</a:t>
            </a:r>
          </a:p>
          <a:p>
            <a:r>
              <a:rPr lang="tr-TR" dirty="0" err="1"/>
              <a:t>According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i="1" dirty="0"/>
              <a:t>Seyahatname</a:t>
            </a:r>
            <a:r>
              <a:rPr lang="tr-TR" dirty="0"/>
              <a:t> of </a:t>
            </a:r>
            <a:r>
              <a:rPr lang="tr-TR" dirty="0" err="1"/>
              <a:t>Ottoman</a:t>
            </a:r>
            <a:r>
              <a:rPr lang="tr-TR" dirty="0"/>
              <a:t> </a:t>
            </a:r>
            <a:r>
              <a:rPr lang="tr-TR" dirty="0" err="1"/>
              <a:t>historian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traveller</a:t>
            </a:r>
            <a:r>
              <a:rPr lang="tr-TR" dirty="0"/>
              <a:t> Evliya Çelebi, in </a:t>
            </a:r>
            <a:r>
              <a:rPr lang="tr-TR" dirty="0" err="1"/>
              <a:t>circa</a:t>
            </a:r>
            <a:r>
              <a:rPr lang="tr-TR" dirty="0"/>
              <a:t> 1630-1632, </a:t>
            </a:r>
            <a:r>
              <a:rPr lang="tr-TR" dirty="0" err="1"/>
              <a:t>Hezarfen</a:t>
            </a:r>
            <a:r>
              <a:rPr lang="tr-TR" dirty="0"/>
              <a:t> Ahmet Çelebi </a:t>
            </a:r>
            <a:r>
              <a:rPr lang="tr-TR" dirty="0" err="1"/>
              <a:t>flew</a:t>
            </a:r>
            <a:r>
              <a:rPr lang="tr-TR" dirty="0"/>
              <a:t> as an </a:t>
            </a:r>
            <a:r>
              <a:rPr lang="tr-TR" dirty="0" err="1"/>
              <a:t>early</a:t>
            </a:r>
            <a:r>
              <a:rPr lang="tr-TR" dirty="0"/>
              <a:t> </a:t>
            </a:r>
            <a:r>
              <a:rPr lang="tr-TR" i="1" dirty="0" err="1"/>
              <a:t>intercontinental</a:t>
            </a:r>
            <a:r>
              <a:rPr lang="tr-TR" dirty="0"/>
              <a:t> </a:t>
            </a:r>
            <a:r>
              <a:rPr lang="tr-TR" dirty="0" err="1"/>
              <a:t>aviator</a:t>
            </a:r>
            <a:r>
              <a:rPr lang="tr-TR" dirty="0"/>
              <a:t> </a:t>
            </a:r>
            <a:r>
              <a:rPr lang="tr-TR" dirty="0" err="1"/>
              <a:t>using</a:t>
            </a:r>
            <a:r>
              <a:rPr lang="tr-TR" dirty="0"/>
              <a:t> </a:t>
            </a:r>
            <a:r>
              <a:rPr lang="tr-TR" dirty="0" err="1"/>
              <a:t>artificial</a:t>
            </a:r>
            <a:r>
              <a:rPr lang="tr-TR" dirty="0"/>
              <a:t> </a:t>
            </a:r>
            <a:r>
              <a:rPr lang="tr-TR" dirty="0" err="1"/>
              <a:t>wings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gliding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tower</a:t>
            </a:r>
            <a:r>
              <a:rPr lang="tr-TR" dirty="0"/>
              <a:t> </a:t>
            </a:r>
            <a:r>
              <a:rPr lang="tr-TR" dirty="0" err="1"/>
              <a:t>over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Bosphorus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slopes</a:t>
            </a:r>
            <a:r>
              <a:rPr lang="tr-TR" dirty="0"/>
              <a:t> of Üsküdar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Anatolian</a:t>
            </a:r>
            <a:r>
              <a:rPr lang="tr-TR" dirty="0"/>
              <a:t> </a:t>
            </a:r>
            <a:r>
              <a:rPr lang="tr-TR" dirty="0" err="1"/>
              <a:t>side</a:t>
            </a:r>
            <a:r>
              <a:rPr lang="tr-TR" dirty="0"/>
              <a:t>, </a:t>
            </a:r>
            <a:r>
              <a:rPr lang="tr-TR" dirty="0" err="1"/>
              <a:t>nearly</a:t>
            </a:r>
            <a:r>
              <a:rPr lang="tr-TR" dirty="0"/>
              <a:t> </a:t>
            </a:r>
            <a:r>
              <a:rPr lang="tr-TR" dirty="0" err="1"/>
              <a:t>six</a:t>
            </a:r>
            <a:r>
              <a:rPr lang="tr-TR" dirty="0"/>
              <a:t> </a:t>
            </a:r>
            <a:r>
              <a:rPr lang="tr-TR" dirty="0" err="1"/>
              <a:t>kilometres</a:t>
            </a:r>
            <a:r>
              <a:rPr lang="tr-TR" dirty="0"/>
              <a:t> </a:t>
            </a:r>
            <a:r>
              <a:rPr lang="tr-TR" dirty="0" err="1"/>
              <a:t>away</a:t>
            </a:r>
            <a:r>
              <a:rPr lang="tr-TR" dirty="0"/>
              <a:t>.  </a:t>
            </a:r>
            <a:r>
              <a:rPr lang="tr-TR" dirty="0" err="1"/>
              <a:t>Evliyâ</a:t>
            </a:r>
            <a:r>
              <a:rPr lang="tr-TR" dirty="0"/>
              <a:t> Çelebi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tells</a:t>
            </a:r>
            <a:r>
              <a:rPr lang="tr-TR" dirty="0"/>
              <a:t> of </a:t>
            </a:r>
            <a:r>
              <a:rPr lang="tr-TR" dirty="0" err="1"/>
              <a:t>Hezarfen's</a:t>
            </a:r>
            <a:r>
              <a:rPr lang="tr-TR" dirty="0"/>
              <a:t> </a:t>
            </a:r>
            <a:r>
              <a:rPr lang="tr-TR" dirty="0" err="1"/>
              <a:t>brother</a:t>
            </a:r>
            <a:r>
              <a:rPr lang="tr-TR" dirty="0"/>
              <a:t>, </a:t>
            </a:r>
            <a:r>
              <a:rPr lang="tr-TR" dirty="0" err="1"/>
              <a:t>Lagari</a:t>
            </a:r>
            <a:r>
              <a:rPr lang="tr-TR" dirty="0"/>
              <a:t> Hasan Çelebi, </a:t>
            </a:r>
            <a:r>
              <a:rPr lang="tr-TR" dirty="0" err="1"/>
              <a:t>performing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first</a:t>
            </a:r>
            <a:r>
              <a:rPr lang="tr-TR" dirty="0"/>
              <a:t> </a:t>
            </a:r>
            <a:r>
              <a:rPr lang="tr-TR" dirty="0" err="1"/>
              <a:t>flight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a </a:t>
            </a:r>
            <a:r>
              <a:rPr lang="tr-TR" dirty="0" err="1"/>
              <a:t>rocket</a:t>
            </a:r>
            <a:r>
              <a:rPr lang="tr-TR" dirty="0"/>
              <a:t> in a </a:t>
            </a:r>
            <a:r>
              <a:rPr lang="tr-TR" dirty="0" err="1"/>
              <a:t>conical</a:t>
            </a:r>
            <a:r>
              <a:rPr lang="tr-TR" dirty="0"/>
              <a:t> </a:t>
            </a:r>
            <a:r>
              <a:rPr lang="tr-TR" dirty="0" err="1"/>
              <a:t>cage</a:t>
            </a:r>
            <a:r>
              <a:rPr lang="tr-TR" dirty="0"/>
              <a:t> </a:t>
            </a:r>
            <a:r>
              <a:rPr lang="tr-TR" dirty="0" err="1"/>
              <a:t>filled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gunpowder</a:t>
            </a:r>
            <a:r>
              <a:rPr lang="tr-TR" dirty="0"/>
              <a:t> in 1633.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/>
              <a:t>Starting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1717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Ottomans</a:t>
            </a:r>
            <a:r>
              <a:rPr lang="tr-TR" dirty="0"/>
              <a:t> </a:t>
            </a:r>
            <a:r>
              <a:rPr lang="tr-TR" dirty="0" err="1"/>
              <a:t>began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tower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spotting</a:t>
            </a:r>
            <a:r>
              <a:rPr lang="tr-TR" dirty="0"/>
              <a:t> </a:t>
            </a:r>
            <a:r>
              <a:rPr lang="tr-TR" dirty="0" err="1"/>
              <a:t>fires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city</a:t>
            </a:r>
            <a:r>
              <a:rPr lang="tr-TR" dirty="0"/>
              <a:t>. </a:t>
            </a:r>
            <a:r>
              <a:rPr lang="tr-TR" dirty="0" err="1"/>
              <a:t>In</a:t>
            </a:r>
            <a:r>
              <a:rPr lang="tr-TR" dirty="0"/>
              <a:t> 1794,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reign</a:t>
            </a:r>
            <a:r>
              <a:rPr lang="tr-TR" dirty="0"/>
              <a:t> of Sultan Selim III,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roof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tower</a:t>
            </a:r>
            <a:r>
              <a:rPr lang="tr-TR" dirty="0"/>
              <a:t> </a:t>
            </a:r>
            <a:r>
              <a:rPr lang="tr-TR" dirty="0" err="1"/>
              <a:t>made</a:t>
            </a:r>
            <a:r>
              <a:rPr lang="tr-TR" dirty="0"/>
              <a:t> of </a:t>
            </a:r>
            <a:r>
              <a:rPr lang="tr-TR" dirty="0" err="1"/>
              <a:t>lead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wood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stairs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severely</a:t>
            </a:r>
            <a:r>
              <a:rPr lang="tr-TR" dirty="0"/>
              <a:t> </a:t>
            </a:r>
            <a:r>
              <a:rPr lang="tr-TR" dirty="0" err="1"/>
              <a:t>damaged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a fire. </a:t>
            </a:r>
            <a:r>
              <a:rPr lang="tr-TR" dirty="0" err="1"/>
              <a:t>Another</a:t>
            </a:r>
            <a:r>
              <a:rPr lang="tr-TR" dirty="0"/>
              <a:t> fire </a:t>
            </a:r>
            <a:r>
              <a:rPr lang="tr-TR" dirty="0" err="1"/>
              <a:t>damaged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building</a:t>
            </a:r>
            <a:r>
              <a:rPr lang="tr-TR" dirty="0"/>
              <a:t> in 1831, </a:t>
            </a:r>
            <a:r>
              <a:rPr lang="tr-TR" dirty="0" err="1"/>
              <a:t>upon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a 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/>
              <a:t>restoration</a:t>
            </a:r>
            <a:r>
              <a:rPr lang="tr-TR" dirty="0"/>
              <a:t> </a:t>
            </a:r>
            <a:r>
              <a:rPr lang="tr-TR" dirty="0" err="1"/>
              <a:t>work</a:t>
            </a:r>
            <a:r>
              <a:rPr lang="tr-TR" dirty="0"/>
              <a:t> </a:t>
            </a:r>
            <a:r>
              <a:rPr lang="tr-TR" dirty="0" err="1"/>
              <a:t>took</a:t>
            </a:r>
            <a:r>
              <a:rPr lang="tr-TR" dirty="0"/>
              <a:t> </a:t>
            </a:r>
            <a:r>
              <a:rPr lang="tr-TR" dirty="0" err="1"/>
              <a:t>place</a:t>
            </a:r>
            <a:r>
              <a:rPr lang="tr-TR" dirty="0"/>
              <a:t>.</a:t>
            </a:r>
          </a:p>
          <a:p>
            <a:r>
              <a:rPr lang="tr-TR" dirty="0" err="1"/>
              <a:t>In</a:t>
            </a:r>
            <a:r>
              <a:rPr lang="tr-TR" dirty="0"/>
              <a:t> 1875, </a:t>
            </a:r>
            <a:r>
              <a:rPr lang="tr-TR" dirty="0" err="1"/>
              <a:t>during</a:t>
            </a:r>
            <a:r>
              <a:rPr lang="tr-TR" dirty="0"/>
              <a:t> a </a:t>
            </a:r>
            <a:r>
              <a:rPr lang="tr-TR" dirty="0" err="1"/>
              <a:t>storm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conic</a:t>
            </a:r>
            <a:r>
              <a:rPr lang="tr-TR" dirty="0"/>
              <a:t> </a:t>
            </a:r>
            <a:r>
              <a:rPr lang="tr-TR" dirty="0" err="1"/>
              <a:t>roof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top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building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destroyed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tower</a:t>
            </a:r>
            <a:r>
              <a:rPr lang="tr-TR" dirty="0"/>
              <a:t> </a:t>
            </a:r>
            <a:r>
              <a:rPr lang="tr-TR" dirty="0" err="1"/>
              <a:t>remained</a:t>
            </a:r>
            <a:r>
              <a:rPr lang="tr-TR" dirty="0"/>
              <a:t> </a:t>
            </a:r>
            <a:r>
              <a:rPr lang="tr-TR" dirty="0" err="1"/>
              <a:t>without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conic</a:t>
            </a:r>
            <a:r>
              <a:rPr lang="tr-TR" dirty="0"/>
              <a:t> </a:t>
            </a:r>
            <a:r>
              <a:rPr lang="tr-TR" dirty="0" err="1"/>
              <a:t>roof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rest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Ottoman</a:t>
            </a:r>
            <a:r>
              <a:rPr lang="tr-TR" dirty="0"/>
              <a:t> </a:t>
            </a:r>
            <a:r>
              <a:rPr lang="tr-TR" dirty="0" err="1"/>
              <a:t>period</a:t>
            </a:r>
            <a:r>
              <a:rPr lang="tr-TR" dirty="0"/>
              <a:t>.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years</a:t>
            </a:r>
            <a:r>
              <a:rPr lang="tr-TR" dirty="0"/>
              <a:t> </a:t>
            </a:r>
            <a:r>
              <a:rPr lang="tr-TR" dirty="0" err="1"/>
              <a:t>later</a:t>
            </a:r>
            <a:r>
              <a:rPr lang="tr-TR" dirty="0"/>
              <a:t>, in 1965-1967,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Turkish</a:t>
            </a:r>
            <a:r>
              <a:rPr lang="tr-TR" dirty="0"/>
              <a:t> </a:t>
            </a:r>
            <a:r>
              <a:rPr lang="tr-TR" dirty="0" err="1"/>
              <a:t>Republic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original</a:t>
            </a:r>
            <a:r>
              <a:rPr lang="tr-TR" dirty="0"/>
              <a:t> </a:t>
            </a:r>
            <a:r>
              <a:rPr lang="tr-TR" dirty="0" err="1"/>
              <a:t>conical</a:t>
            </a:r>
            <a:r>
              <a:rPr lang="tr-TR" dirty="0"/>
              <a:t> </a:t>
            </a:r>
            <a:r>
              <a:rPr lang="tr-TR" dirty="0" err="1"/>
              <a:t>cap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restored</a:t>
            </a:r>
            <a:r>
              <a:rPr lang="tr-TR" dirty="0"/>
              <a:t>.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final </a:t>
            </a:r>
            <a:r>
              <a:rPr lang="tr-TR" dirty="0" err="1"/>
              <a:t>restoration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1960s,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wooden</a:t>
            </a:r>
            <a:r>
              <a:rPr lang="tr-TR" dirty="0"/>
              <a:t> </a:t>
            </a:r>
            <a:r>
              <a:rPr lang="tr-TR" dirty="0" err="1"/>
              <a:t>interior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tower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replaced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a </a:t>
            </a:r>
            <a:r>
              <a:rPr lang="tr-TR" dirty="0" err="1"/>
              <a:t>concrete</a:t>
            </a:r>
            <a:r>
              <a:rPr lang="tr-TR" dirty="0"/>
              <a:t> </a:t>
            </a:r>
            <a:r>
              <a:rPr lang="tr-TR" dirty="0" err="1"/>
              <a:t>structure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it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commercialized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opened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public</a:t>
            </a:r>
            <a:r>
              <a:rPr lang="tr-TR" dirty="0"/>
              <a:t>.</a:t>
            </a:r>
          </a:p>
          <a:p>
            <a:endParaRPr lang="tr-TR" dirty="0"/>
          </a:p>
        </p:txBody>
      </p:sp>
      <p:pic>
        <p:nvPicPr>
          <p:cNvPr id="4" name="3 Resim" descr="File:Galata Tower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214291"/>
            <a:ext cx="5143536" cy="1285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pictures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trip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Galata </a:t>
            </a:r>
            <a:r>
              <a:rPr lang="tr-TR" dirty="0" err="1" smtClean="0"/>
              <a:t>Tower</a:t>
            </a:r>
            <a:endParaRPr lang="tr-TR" dirty="0"/>
          </a:p>
        </p:txBody>
      </p:sp>
      <p:pic>
        <p:nvPicPr>
          <p:cNvPr id="4" name="3 İçerik Yer Tutucusu" descr="E:\ \products comenius\GALATA TOWER TRIP\eu-roots 19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714488"/>
            <a:ext cx="5286412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searching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common</a:t>
            </a:r>
            <a:r>
              <a:rPr lang="tr-TR" dirty="0" smtClean="0"/>
              <a:t> </a:t>
            </a:r>
            <a:r>
              <a:rPr lang="tr-TR" dirty="0" err="1" smtClean="0"/>
              <a:t>roots</a:t>
            </a:r>
            <a:endParaRPr lang="tr-TR" dirty="0"/>
          </a:p>
        </p:txBody>
      </p:sp>
      <p:pic>
        <p:nvPicPr>
          <p:cNvPr id="4" name="3 İçerik Yer Tutucusu" descr="E:\ \products comenius\GALATA TOWER TRIP\GALATA TOWER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214554"/>
            <a:ext cx="5500726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 </a:t>
            </a:r>
            <a:r>
              <a:rPr lang="tr-TR" dirty="0" err="1" smtClean="0"/>
              <a:t>view</a:t>
            </a:r>
            <a:r>
              <a:rPr lang="tr-TR" dirty="0"/>
              <a:t> </a:t>
            </a:r>
            <a:r>
              <a:rPr lang="tr-TR" dirty="0" smtClean="0"/>
              <a:t>of </a:t>
            </a:r>
            <a:r>
              <a:rPr lang="tr-TR" dirty="0" err="1" smtClean="0"/>
              <a:t>The</a:t>
            </a:r>
            <a:r>
              <a:rPr lang="tr-TR" dirty="0" smtClean="0"/>
              <a:t> Galata </a:t>
            </a:r>
            <a:r>
              <a:rPr lang="tr-TR" dirty="0" err="1" smtClean="0"/>
              <a:t>Tower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Eminönü</a:t>
            </a:r>
            <a:endParaRPr lang="tr-TR" dirty="0"/>
          </a:p>
        </p:txBody>
      </p:sp>
      <p:pic>
        <p:nvPicPr>
          <p:cNvPr id="4" name="3 İçerik Yer Tutucusu" descr="E:\ \products comenius\GALATA TOWER TRIP\Galata_tower_and_Golden_Horn_from_Eminonu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570</Words>
  <Application>Microsoft Office PowerPoint</Application>
  <PresentationFormat>Ekran Gösterisi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THE GALATA TOWER</vt:lpstr>
      <vt:lpstr>History</vt:lpstr>
      <vt:lpstr>SIZE</vt:lpstr>
      <vt:lpstr>FACILITIES</vt:lpstr>
      <vt:lpstr>The Architecture</vt:lpstr>
      <vt:lpstr>Slayt 6</vt:lpstr>
      <vt:lpstr>Some pictures from our trip to The Galata Tower</vt:lpstr>
      <vt:lpstr>We are searching for our common roots</vt:lpstr>
      <vt:lpstr>A view of The Galata Tower from Eminönü</vt:lpstr>
    </vt:vector>
  </TitlesOfParts>
  <Company>DeNeMe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GALATA TOWER</dc:title>
  <dc:creator>x</dc:creator>
  <cp:lastModifiedBy>x</cp:lastModifiedBy>
  <cp:revision>11</cp:revision>
  <dcterms:created xsi:type="dcterms:W3CDTF">2013-09-23T10:32:11Z</dcterms:created>
  <dcterms:modified xsi:type="dcterms:W3CDTF">2013-09-23T11:23:59Z</dcterms:modified>
</cp:coreProperties>
</file>